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3"/>
  </p:notesMasterIdLst>
  <p:sldIdLst>
    <p:sldId id="260" r:id="rId2"/>
    <p:sldId id="261" r:id="rId3"/>
    <p:sldId id="257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153"/>
    <p:restoredTop sz="86432"/>
  </p:normalViewPr>
  <p:slideViewPr>
    <p:cSldViewPr snapToGrid="0" snapToObjects="1">
      <p:cViewPr varScale="1">
        <p:scale>
          <a:sx n="63" d="100"/>
          <a:sy n="63" d="100"/>
        </p:scale>
        <p:origin x="48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2"/>
                </a:solidFill>
                <a:latin typeface="Gill Sans MT" panose="020B0502020104020203" pitchFamily="34" charset="77"/>
                <a:ea typeface="+mn-ea"/>
                <a:cs typeface="+mn-cs"/>
              </a:defRPr>
            </a:pPr>
            <a:r>
              <a:rPr lang="en-GB" b="1"/>
              <a:t>Extent of self and state provision of WASH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2"/>
              </a:solidFill>
              <a:latin typeface="Gill Sans MT" panose="020B0502020104020203" pitchFamily="34" charset="77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Water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% Self-provision</c:v>
                </c:pt>
                <c:pt idx="1">
                  <c:v>% State-provision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42</c:v>
                </c:pt>
                <c:pt idx="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30-2D48-BBA0-258F192ECA6E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Sanitation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% Self-provision</c:v>
                </c:pt>
                <c:pt idx="1">
                  <c:v>% State-provision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43</c:v>
                </c:pt>
                <c:pt idx="1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30-2D48-BBA0-258F192ECA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2066527"/>
        <c:axId val="1601277391"/>
      </c:barChart>
      <c:catAx>
        <c:axId val="1602066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Gill Sans MT" panose="020B0502020104020203" pitchFamily="34" charset="77"/>
                <a:ea typeface="+mn-ea"/>
                <a:cs typeface="+mn-cs"/>
              </a:defRPr>
            </a:pPr>
            <a:endParaRPr lang="en-US"/>
          </a:p>
        </c:txPr>
        <c:crossAx val="1601277391"/>
        <c:crosses val="autoZero"/>
        <c:auto val="1"/>
        <c:lblAlgn val="ctr"/>
        <c:lblOffset val="100"/>
        <c:noMultiLvlLbl val="0"/>
      </c:catAx>
      <c:valAx>
        <c:axId val="1601277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Gill Sans MT" panose="020B0502020104020203" pitchFamily="34" charset="77"/>
                <a:ea typeface="+mn-ea"/>
                <a:cs typeface="+mn-cs"/>
              </a:defRPr>
            </a:pPr>
            <a:endParaRPr lang="en-US"/>
          </a:p>
        </c:txPr>
        <c:crossAx val="1602066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Gill Sans MT" panose="020B0502020104020203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2"/>
          </a:solidFill>
          <a:latin typeface="Gill Sans MT" panose="020B0502020104020203" pitchFamily="34" charset="77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4DB938-427C-A94D-AF6D-BCB9687E1D6D}" type="doc">
      <dgm:prSet loTypeId="urn:microsoft.com/office/officeart/2005/8/layout/hList1" loCatId="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94A3DC6B-C82D-544F-A8DF-21F0503401E2}">
      <dgm:prSet phldrT="[Text]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GB" dirty="0">
              <a:latin typeface="Gill Sans MT" panose="020B0502020104020203" pitchFamily="34" charset="77"/>
            </a:rPr>
            <a:t>Question 1: Infra access &amp; service consumption</a:t>
          </a:r>
        </a:p>
      </dgm:t>
    </dgm:pt>
    <dgm:pt modelId="{E41A0FAF-B9AF-6C47-BC76-6048ABED88C3}" type="parTrans" cxnId="{CA7556C3-4F01-B04A-AE31-A9C9A470BC78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F5CEC6CB-2D95-A44F-B0C9-E14B8C417C43}" type="sibTrans" cxnId="{CA7556C3-4F01-B04A-AE31-A9C9A470BC78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7D2CF427-8B24-E442-A99A-C89566F21EB9}">
      <dgm:prSet phldrT="[Text]"/>
      <dgm:spPr/>
      <dgm:t>
        <a:bodyPr/>
        <a:lstStyle/>
        <a:p>
          <a:r>
            <a:rPr lang="en-GB" dirty="0">
              <a:highlight>
                <a:srgbClr val="FFFF00"/>
              </a:highlight>
              <a:latin typeface="Gill Sans MT" panose="020B0502020104020203" pitchFamily="34" charset="77"/>
            </a:rPr>
            <a:t>FGD sessions @ least 3 per site</a:t>
          </a:r>
        </a:p>
      </dgm:t>
    </dgm:pt>
    <dgm:pt modelId="{5F9A75A1-DA85-D546-BDA6-97ACE523F45A}" type="parTrans" cxnId="{E93B1144-6843-674A-BD5D-B1D11FA70DA3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A8B14518-A1EA-C449-A2C1-13BFD5FFD5F4}" type="sibTrans" cxnId="{E93B1144-6843-674A-BD5D-B1D11FA70DA3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31122E67-9220-A94A-86D3-8621C918895C}">
      <dgm:prSet phldrT="[Text]"/>
      <dgm:spPr/>
      <dgm:t>
        <a:bodyPr/>
        <a:lstStyle/>
        <a:p>
          <a:r>
            <a:rPr lang="en-GB" dirty="0">
              <a:highlight>
                <a:srgbClr val="FFFF00"/>
              </a:highlight>
              <a:latin typeface="Gill Sans MT" panose="020B0502020104020203" pitchFamily="34" charset="77"/>
            </a:rPr>
            <a:t>Large household survey at least 10-20% of households capped at 2-3000</a:t>
          </a:r>
        </a:p>
      </dgm:t>
    </dgm:pt>
    <dgm:pt modelId="{11052D7F-D8D9-AC47-A955-7129DD7018DB}" type="parTrans" cxnId="{B37B5CBF-04E8-0843-937D-BEED65F681B4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87346FB5-876E-6841-AB49-8B1A81D50B12}" type="sibTrans" cxnId="{B37B5CBF-04E8-0843-937D-BEED65F681B4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62B1DEC3-4020-3042-B7D8-7AC0C6655487}">
      <dgm:prSet phldrT="[Text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GB" dirty="0">
              <a:latin typeface="Gill Sans MT" panose="020B0502020104020203" pitchFamily="34" charset="77"/>
            </a:rPr>
            <a:t>Question 2: Systems of Provision &amp; their variations</a:t>
          </a:r>
        </a:p>
      </dgm:t>
    </dgm:pt>
    <dgm:pt modelId="{9852E4CF-5FD0-C749-990B-1DE6631B81C1}" type="parTrans" cxnId="{9FB30428-D031-2847-9717-A73426C81EF6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341238FD-CEFD-4549-9E1C-ACCB25F22561}" type="sibTrans" cxnId="{9FB30428-D031-2847-9717-A73426C81EF6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ECAEB562-9E67-F040-8308-00848A219642}">
      <dgm:prSet phldrT="[Text]"/>
      <dgm:spPr/>
      <dgm:t>
        <a:bodyPr/>
        <a:lstStyle/>
        <a:p>
          <a:r>
            <a:rPr lang="en-GB" dirty="0">
              <a:latin typeface="Gill Sans MT" panose="020B0502020104020203" pitchFamily="34" charset="77"/>
            </a:rPr>
            <a:t>Key Informant Interviews responsible for urban governance</a:t>
          </a:r>
        </a:p>
      </dgm:t>
    </dgm:pt>
    <dgm:pt modelId="{1B94D544-EB5E-9D4F-BEC3-4AABF8E937C6}" type="parTrans" cxnId="{5E6A15F6-1905-EC45-AC48-1851528E18D6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BD0845B4-C22C-9D4C-9D66-37D291968B1F}" type="sibTrans" cxnId="{5E6A15F6-1905-EC45-AC48-1851528E18D6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5DEF6514-6F2F-3240-B1B1-53135F134B94}">
      <dgm:prSet phldrT="[Text]"/>
      <dgm:spPr/>
      <dgm:t>
        <a:bodyPr/>
        <a:lstStyle/>
        <a:p>
          <a:r>
            <a:rPr lang="en-GB" dirty="0">
              <a:latin typeface="Gill Sans MT" panose="020B0502020104020203" pitchFamily="34" charset="77"/>
            </a:rPr>
            <a:t>Photovoice with 30 participants (residents and key informants): ‘photos, photo-based interviews &amp; perspectives workshop’</a:t>
          </a:r>
        </a:p>
      </dgm:t>
    </dgm:pt>
    <dgm:pt modelId="{9BC245FC-8700-7845-82F7-FA6DA7EDB922}" type="parTrans" cxnId="{0291F89A-157E-5B41-A879-55BF7E0586F3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D69C4B8F-F24A-F24C-8C57-0CE83F681A6F}" type="sibTrans" cxnId="{0291F89A-157E-5B41-A879-55BF7E0586F3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EF113F8E-8D5E-2648-9EB1-64832F83F1E7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dirty="0">
              <a:latin typeface="Gill Sans MT" panose="020B0502020104020203" pitchFamily="34" charset="77"/>
            </a:rPr>
            <a:t>Question 3: Extending provision equitably</a:t>
          </a:r>
        </a:p>
      </dgm:t>
    </dgm:pt>
    <dgm:pt modelId="{D88D5B5E-75B3-4649-83B4-3DA733AECEAE}" type="parTrans" cxnId="{C12704FE-59EE-BC47-AEED-F687CE076137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7DC63BD3-B4CD-FD46-A729-5D2F20910490}" type="sibTrans" cxnId="{C12704FE-59EE-BC47-AEED-F687CE076137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C3523A96-754D-E847-8F61-358CC2FAA357}">
      <dgm:prSet phldrT="[Text]"/>
      <dgm:spPr/>
      <dgm:t>
        <a:bodyPr/>
        <a:lstStyle/>
        <a:p>
          <a:r>
            <a:rPr lang="en-GB" dirty="0">
              <a:latin typeface="Gill Sans MT" panose="020B0502020104020203" pitchFamily="34" charset="77"/>
            </a:rPr>
            <a:t>Comic Book Methods (smaller number of interviewees co-developing visual details of their experiences with </a:t>
          </a:r>
          <a:r>
            <a:rPr lang="en-GB" dirty="0" err="1">
              <a:latin typeface="Gill Sans MT" panose="020B0502020104020203" pitchFamily="34" charset="77"/>
            </a:rPr>
            <a:t>PositiveNegatives</a:t>
          </a:r>
          <a:r>
            <a:rPr lang="en-GB" dirty="0">
              <a:latin typeface="Gill Sans MT" panose="020B0502020104020203" pitchFamily="34" charset="77"/>
            </a:rPr>
            <a:t>’ help)</a:t>
          </a:r>
        </a:p>
      </dgm:t>
    </dgm:pt>
    <dgm:pt modelId="{7477503A-4C74-A543-B483-E00BD04B42EE}" type="parTrans" cxnId="{C6E0ACBC-6528-BF42-934D-20E09621777B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FDA73B2C-A0BA-EA4E-B1E4-35C092AF2279}" type="sibTrans" cxnId="{C6E0ACBC-6528-BF42-934D-20E09621777B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AD8D04ED-54F6-3246-9D5A-12CF2B56532D}">
      <dgm:prSet phldrT="[Text]"/>
      <dgm:spPr/>
      <dgm:t>
        <a:bodyPr/>
        <a:lstStyle/>
        <a:p>
          <a:r>
            <a:rPr lang="en-GB" dirty="0">
              <a:latin typeface="Gill Sans MT" panose="020B0502020104020203" pitchFamily="34" charset="77"/>
            </a:rPr>
            <a:t>Supported Interventions i.e. productive interventions to tackle identified barriers</a:t>
          </a:r>
        </a:p>
      </dgm:t>
    </dgm:pt>
    <dgm:pt modelId="{D9E95649-20E1-0A4D-B6A1-423276646CFE}" type="parTrans" cxnId="{748CFAD3-DF57-344E-ADB8-7198CBDA3BAE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8DD8E80C-382B-5449-8EA8-D84758B6058E}" type="sibTrans" cxnId="{748CFAD3-DF57-344E-ADB8-7198CBDA3BAE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B27CEB46-E8F8-1447-925E-8C7B8BE4AF05}">
      <dgm:prSet phldrT="[Text]"/>
      <dgm:spPr/>
      <dgm:t>
        <a:bodyPr/>
        <a:lstStyle/>
        <a:p>
          <a:endParaRPr lang="en-GB" dirty="0">
            <a:latin typeface="Gill Sans MT" panose="020B0502020104020203" pitchFamily="34" charset="77"/>
          </a:endParaRPr>
        </a:p>
      </dgm:t>
    </dgm:pt>
    <dgm:pt modelId="{570A7648-37CC-9949-959C-F477157FF3B2}" type="parTrans" cxnId="{AF4F8C82-4AA4-4242-83DE-3076A47A670E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A2670D3D-1D7A-4F4B-8D2E-2440ADA01137}" type="sibTrans" cxnId="{AF4F8C82-4AA4-4242-83DE-3076A47A670E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8D6E9360-E0DD-DD46-86C3-7F6D1E3C2206}">
      <dgm:prSet phldrT="[Text]"/>
      <dgm:spPr/>
      <dgm:t>
        <a:bodyPr/>
        <a:lstStyle/>
        <a:p>
          <a:r>
            <a:rPr lang="en-GB" dirty="0">
              <a:highlight>
                <a:srgbClr val="C0C0C0"/>
              </a:highlight>
              <a:latin typeface="Gill Sans MT" panose="020B0502020104020203" pitchFamily="34" charset="77"/>
            </a:rPr>
            <a:t>Panel Survey @ least 10% of those surveyed (to be done later)</a:t>
          </a:r>
        </a:p>
      </dgm:t>
    </dgm:pt>
    <dgm:pt modelId="{AC96A1F9-0D89-854D-ADB4-BBB6EB823910}" type="parTrans" cxnId="{D6234A68-1D3C-2D44-ACD2-5429DE61A78C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AED1D8BD-E3D6-CE4C-8FD8-57FD9C3EEA1D}" type="sibTrans" cxnId="{D6234A68-1D3C-2D44-ACD2-5429DE61A78C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A6132650-DF61-2344-BA57-3F3CE408CD6E}">
      <dgm:prSet phldrT="[Text]"/>
      <dgm:spPr/>
      <dgm:t>
        <a:bodyPr/>
        <a:lstStyle/>
        <a:p>
          <a:r>
            <a:rPr lang="en-GB" dirty="0">
              <a:latin typeface="Gill Sans MT" panose="020B0502020104020203" pitchFamily="34" charset="77"/>
            </a:rPr>
            <a:t>Interviews with residents (detailed qual) to map </a:t>
          </a:r>
          <a:r>
            <a:rPr lang="en-GB" dirty="0" err="1">
              <a:latin typeface="Gill Sans MT" panose="020B0502020104020203" pitchFamily="34" charset="77"/>
            </a:rPr>
            <a:t>SsOP</a:t>
          </a:r>
          <a:r>
            <a:rPr lang="en-GB" dirty="0">
              <a:latin typeface="Gill Sans MT" panose="020B0502020104020203" pitchFamily="34" charset="77"/>
            </a:rPr>
            <a:t> approach up to 50 per site (86/300 done so far)</a:t>
          </a:r>
        </a:p>
      </dgm:t>
    </dgm:pt>
    <dgm:pt modelId="{50BECA01-0804-2648-B1CC-0D5670D10BCC}" type="parTrans" cxnId="{2F3E31F5-A46E-4144-BA1E-05DBC80D2601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67523EAA-478D-5A40-9B5C-58A0846442F8}" type="sibTrans" cxnId="{2F3E31F5-A46E-4144-BA1E-05DBC80D2601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F9284458-FEA3-E240-A940-9578F26BC132}">
      <dgm:prSet phldrT="[Text]"/>
      <dgm:spPr/>
      <dgm:t>
        <a:bodyPr/>
        <a:lstStyle/>
        <a:p>
          <a:r>
            <a:rPr lang="en-GB" dirty="0">
              <a:highlight>
                <a:srgbClr val="FFFF00"/>
              </a:highlight>
              <a:latin typeface="Gill Sans MT" panose="020B0502020104020203" pitchFamily="34" charset="77"/>
            </a:rPr>
            <a:t>Community profiling parallel to empirical work &amp; in historical context (ongoing)</a:t>
          </a:r>
        </a:p>
      </dgm:t>
    </dgm:pt>
    <dgm:pt modelId="{8A6966E6-32B3-7D46-B355-EC5FC7B24060}" type="parTrans" cxnId="{58AFCAB3-75D3-9446-A50B-91FB4AFC741B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DBFA5342-039D-1243-B8D2-AC6F400A57DE}" type="sibTrans" cxnId="{58AFCAB3-75D3-9446-A50B-91FB4AFC741B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34C2B070-5CCC-4442-AD72-6362A646AD46}">
      <dgm:prSet phldrT="[Text]"/>
      <dgm:spPr/>
      <dgm:t>
        <a:bodyPr/>
        <a:lstStyle/>
        <a:p>
          <a:r>
            <a:rPr lang="en-GB" dirty="0">
              <a:latin typeface="Gill Sans MT" panose="020B0502020104020203" pitchFamily="34" charset="77"/>
            </a:rPr>
            <a:t>Stakeholder Meetings</a:t>
          </a:r>
        </a:p>
      </dgm:t>
    </dgm:pt>
    <dgm:pt modelId="{EB349D18-FA39-9241-8FED-AB167F305546}" type="parTrans" cxnId="{FD63026D-DDCE-BC43-BB4F-00C136C4FE50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DD774799-C1C2-7148-A4F4-B985324E2AD9}" type="sibTrans" cxnId="{FD63026D-DDCE-BC43-BB4F-00C136C4FE50}">
      <dgm:prSet/>
      <dgm:spPr/>
      <dgm:t>
        <a:bodyPr/>
        <a:lstStyle/>
        <a:p>
          <a:endParaRPr lang="en-GB">
            <a:latin typeface="Gill Sans MT" panose="020B0502020104020203" pitchFamily="34" charset="77"/>
          </a:endParaRPr>
        </a:p>
      </dgm:t>
    </dgm:pt>
    <dgm:pt modelId="{BDFAD926-2CD1-5948-8ACC-B7F11B0EA98D}" type="pres">
      <dgm:prSet presAssocID="{E94DB938-427C-A94D-AF6D-BCB9687E1D6D}" presName="Name0" presStyleCnt="0">
        <dgm:presLayoutVars>
          <dgm:dir/>
          <dgm:animLvl val="lvl"/>
          <dgm:resizeHandles val="exact"/>
        </dgm:presLayoutVars>
      </dgm:prSet>
      <dgm:spPr/>
    </dgm:pt>
    <dgm:pt modelId="{6B76AF65-E068-5248-ABFE-DD2A0BCB21BB}" type="pres">
      <dgm:prSet presAssocID="{94A3DC6B-C82D-544F-A8DF-21F0503401E2}" presName="composite" presStyleCnt="0"/>
      <dgm:spPr/>
    </dgm:pt>
    <dgm:pt modelId="{201BB374-C910-6A45-84BC-386AC08D8C4B}" type="pres">
      <dgm:prSet presAssocID="{94A3DC6B-C82D-544F-A8DF-21F0503401E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531DA77E-1222-E348-BF1D-2EFF6B412B0C}" type="pres">
      <dgm:prSet presAssocID="{94A3DC6B-C82D-544F-A8DF-21F0503401E2}" presName="desTx" presStyleLbl="alignAccFollowNode1" presStyleIdx="0" presStyleCnt="3">
        <dgm:presLayoutVars>
          <dgm:bulletEnabled val="1"/>
        </dgm:presLayoutVars>
      </dgm:prSet>
      <dgm:spPr/>
    </dgm:pt>
    <dgm:pt modelId="{330AB747-CD8C-E144-A616-DD920C36F479}" type="pres">
      <dgm:prSet presAssocID="{F5CEC6CB-2D95-A44F-B0C9-E14B8C417C43}" presName="space" presStyleCnt="0"/>
      <dgm:spPr/>
    </dgm:pt>
    <dgm:pt modelId="{C798BBB7-97E6-354A-9A52-E210DB062763}" type="pres">
      <dgm:prSet presAssocID="{62B1DEC3-4020-3042-B7D8-7AC0C6655487}" presName="composite" presStyleCnt="0"/>
      <dgm:spPr/>
    </dgm:pt>
    <dgm:pt modelId="{6B55BC38-883D-AD48-8EFA-2A8E4AAC0DA2}" type="pres">
      <dgm:prSet presAssocID="{62B1DEC3-4020-3042-B7D8-7AC0C665548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B2D73635-E260-9045-B97F-52E5B6835D84}" type="pres">
      <dgm:prSet presAssocID="{62B1DEC3-4020-3042-B7D8-7AC0C6655487}" presName="desTx" presStyleLbl="alignAccFollowNode1" presStyleIdx="1" presStyleCnt="3">
        <dgm:presLayoutVars>
          <dgm:bulletEnabled val="1"/>
        </dgm:presLayoutVars>
      </dgm:prSet>
      <dgm:spPr/>
    </dgm:pt>
    <dgm:pt modelId="{A3B0263D-55E5-FA41-B37B-0ED18E1F79A6}" type="pres">
      <dgm:prSet presAssocID="{341238FD-CEFD-4549-9E1C-ACCB25F22561}" presName="space" presStyleCnt="0"/>
      <dgm:spPr/>
    </dgm:pt>
    <dgm:pt modelId="{E144C98F-F980-A84A-8CBE-9297DD61A6D3}" type="pres">
      <dgm:prSet presAssocID="{EF113F8E-8D5E-2648-9EB1-64832F83F1E7}" presName="composite" presStyleCnt="0"/>
      <dgm:spPr/>
    </dgm:pt>
    <dgm:pt modelId="{2DB40388-6585-2F48-B991-6D5BC529380C}" type="pres">
      <dgm:prSet presAssocID="{EF113F8E-8D5E-2648-9EB1-64832F83F1E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D8F65A65-79AF-E740-9EF4-7F622FBE6DD2}" type="pres">
      <dgm:prSet presAssocID="{EF113F8E-8D5E-2648-9EB1-64832F83F1E7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93888D0B-741A-844E-88DB-422F16F20E70}" type="presOf" srcId="{62B1DEC3-4020-3042-B7D8-7AC0C6655487}" destId="{6B55BC38-883D-AD48-8EFA-2A8E4AAC0DA2}" srcOrd="0" destOrd="0" presId="urn:microsoft.com/office/officeart/2005/8/layout/hList1"/>
    <dgm:cxn modelId="{A7C24B24-F4C6-1E43-9E68-CFCDC223F927}" type="presOf" srcId="{F9284458-FEA3-E240-A940-9578F26BC132}" destId="{531DA77E-1222-E348-BF1D-2EFF6B412B0C}" srcOrd="0" destOrd="4" presId="urn:microsoft.com/office/officeart/2005/8/layout/hList1"/>
    <dgm:cxn modelId="{9FB30428-D031-2847-9717-A73426C81EF6}" srcId="{E94DB938-427C-A94D-AF6D-BCB9687E1D6D}" destId="{62B1DEC3-4020-3042-B7D8-7AC0C6655487}" srcOrd="1" destOrd="0" parTransId="{9852E4CF-5FD0-C749-990B-1DE6631B81C1}" sibTransId="{341238FD-CEFD-4549-9E1C-ACCB25F22561}"/>
    <dgm:cxn modelId="{CF3A9829-911B-584E-BA67-384B219DFFAB}" type="presOf" srcId="{94A3DC6B-C82D-544F-A8DF-21F0503401E2}" destId="{201BB374-C910-6A45-84BC-386AC08D8C4B}" srcOrd="0" destOrd="0" presId="urn:microsoft.com/office/officeart/2005/8/layout/hList1"/>
    <dgm:cxn modelId="{ACDA905F-2898-0742-AFE9-A2C0CACBB8CE}" type="presOf" srcId="{7D2CF427-8B24-E442-A99A-C89566F21EB9}" destId="{531DA77E-1222-E348-BF1D-2EFF6B412B0C}" srcOrd="0" destOrd="0" presId="urn:microsoft.com/office/officeart/2005/8/layout/hList1"/>
    <dgm:cxn modelId="{E93B1144-6843-674A-BD5D-B1D11FA70DA3}" srcId="{94A3DC6B-C82D-544F-A8DF-21F0503401E2}" destId="{7D2CF427-8B24-E442-A99A-C89566F21EB9}" srcOrd="0" destOrd="0" parTransId="{5F9A75A1-DA85-D546-BDA6-97ACE523F45A}" sibTransId="{A8B14518-A1EA-C449-A2C1-13BFD5FFD5F4}"/>
    <dgm:cxn modelId="{D6234A68-1D3C-2D44-ACD2-5429DE61A78C}" srcId="{94A3DC6B-C82D-544F-A8DF-21F0503401E2}" destId="{8D6E9360-E0DD-DD46-86C3-7F6D1E3C2206}" srcOrd="2" destOrd="0" parTransId="{AC96A1F9-0D89-854D-ADB4-BBB6EB823910}" sibTransId="{AED1D8BD-E3D6-CE4C-8FD8-57FD9C3EEA1D}"/>
    <dgm:cxn modelId="{DE6A4E6B-69D0-CE4F-A47C-869C24997EF0}" type="presOf" srcId="{ECAEB562-9E67-F040-8308-00848A219642}" destId="{B2D73635-E260-9045-B97F-52E5B6835D84}" srcOrd="0" destOrd="0" presId="urn:microsoft.com/office/officeart/2005/8/layout/hList1"/>
    <dgm:cxn modelId="{FD63026D-DDCE-BC43-BB4F-00C136C4FE50}" srcId="{62B1DEC3-4020-3042-B7D8-7AC0C6655487}" destId="{34C2B070-5CCC-4442-AD72-6362A646AD46}" srcOrd="2" destOrd="0" parTransId="{EB349D18-FA39-9241-8FED-AB167F305546}" sibTransId="{DD774799-C1C2-7148-A4F4-B985324E2AD9}"/>
    <dgm:cxn modelId="{CF4D3E4F-00C8-4241-A130-657710509C18}" type="presOf" srcId="{EF113F8E-8D5E-2648-9EB1-64832F83F1E7}" destId="{2DB40388-6585-2F48-B991-6D5BC529380C}" srcOrd="0" destOrd="0" presId="urn:microsoft.com/office/officeart/2005/8/layout/hList1"/>
    <dgm:cxn modelId="{596EE470-5715-EA4B-8A84-B3DA7279D778}" type="presOf" srcId="{E94DB938-427C-A94D-AF6D-BCB9687E1D6D}" destId="{BDFAD926-2CD1-5948-8ACC-B7F11B0EA98D}" srcOrd="0" destOrd="0" presId="urn:microsoft.com/office/officeart/2005/8/layout/hList1"/>
    <dgm:cxn modelId="{78DD115A-6891-1A45-B171-02984F1472F0}" type="presOf" srcId="{31122E67-9220-A94A-86D3-8621C918895C}" destId="{531DA77E-1222-E348-BF1D-2EFF6B412B0C}" srcOrd="0" destOrd="1" presId="urn:microsoft.com/office/officeart/2005/8/layout/hList1"/>
    <dgm:cxn modelId="{AF4F8C82-4AA4-4242-83DE-3076A47A670E}" srcId="{94A3DC6B-C82D-544F-A8DF-21F0503401E2}" destId="{B27CEB46-E8F8-1447-925E-8C7B8BE4AF05}" srcOrd="5" destOrd="0" parTransId="{570A7648-37CC-9949-959C-F477157FF3B2}" sibTransId="{A2670D3D-1D7A-4F4B-8D2E-2440ADA01137}"/>
    <dgm:cxn modelId="{D176B582-9190-4740-9091-DCDE3BE05A5F}" type="presOf" srcId="{8D6E9360-E0DD-DD46-86C3-7F6D1E3C2206}" destId="{531DA77E-1222-E348-BF1D-2EFF6B412B0C}" srcOrd="0" destOrd="2" presId="urn:microsoft.com/office/officeart/2005/8/layout/hList1"/>
    <dgm:cxn modelId="{0291F89A-157E-5B41-A879-55BF7E0586F3}" srcId="{62B1DEC3-4020-3042-B7D8-7AC0C6655487}" destId="{5DEF6514-6F2F-3240-B1B1-53135F134B94}" srcOrd="1" destOrd="0" parTransId="{9BC245FC-8700-7845-82F7-FA6DA7EDB922}" sibTransId="{D69C4B8F-F24A-F24C-8C57-0CE83F681A6F}"/>
    <dgm:cxn modelId="{CE15F3A6-DE39-F847-950D-28593EA19E61}" type="presOf" srcId="{C3523A96-754D-E847-8F61-358CC2FAA357}" destId="{D8F65A65-79AF-E740-9EF4-7F622FBE6DD2}" srcOrd="0" destOrd="0" presId="urn:microsoft.com/office/officeart/2005/8/layout/hList1"/>
    <dgm:cxn modelId="{58AFCAB3-75D3-9446-A50B-91FB4AFC741B}" srcId="{94A3DC6B-C82D-544F-A8DF-21F0503401E2}" destId="{F9284458-FEA3-E240-A940-9578F26BC132}" srcOrd="4" destOrd="0" parTransId="{8A6966E6-32B3-7D46-B355-EC5FC7B24060}" sibTransId="{DBFA5342-039D-1243-B8D2-AC6F400A57DE}"/>
    <dgm:cxn modelId="{C6E0ACBC-6528-BF42-934D-20E09621777B}" srcId="{EF113F8E-8D5E-2648-9EB1-64832F83F1E7}" destId="{C3523A96-754D-E847-8F61-358CC2FAA357}" srcOrd="0" destOrd="0" parTransId="{7477503A-4C74-A543-B483-E00BD04B42EE}" sibTransId="{FDA73B2C-A0BA-EA4E-B1E4-35C092AF2279}"/>
    <dgm:cxn modelId="{B37B5CBF-04E8-0843-937D-BEED65F681B4}" srcId="{94A3DC6B-C82D-544F-A8DF-21F0503401E2}" destId="{31122E67-9220-A94A-86D3-8621C918895C}" srcOrd="1" destOrd="0" parTransId="{11052D7F-D8D9-AC47-A955-7129DD7018DB}" sibTransId="{87346FB5-876E-6841-AB49-8B1A81D50B12}"/>
    <dgm:cxn modelId="{056905C1-ECA2-F444-9B31-A799E481E17A}" type="presOf" srcId="{A6132650-DF61-2344-BA57-3F3CE408CD6E}" destId="{531DA77E-1222-E348-BF1D-2EFF6B412B0C}" srcOrd="0" destOrd="3" presId="urn:microsoft.com/office/officeart/2005/8/layout/hList1"/>
    <dgm:cxn modelId="{2F3CB2C1-EF53-AF48-AB94-176E9F664CE3}" type="presOf" srcId="{B27CEB46-E8F8-1447-925E-8C7B8BE4AF05}" destId="{531DA77E-1222-E348-BF1D-2EFF6B412B0C}" srcOrd="0" destOrd="5" presId="urn:microsoft.com/office/officeart/2005/8/layout/hList1"/>
    <dgm:cxn modelId="{CA7556C3-4F01-B04A-AE31-A9C9A470BC78}" srcId="{E94DB938-427C-A94D-AF6D-BCB9687E1D6D}" destId="{94A3DC6B-C82D-544F-A8DF-21F0503401E2}" srcOrd="0" destOrd="0" parTransId="{E41A0FAF-B9AF-6C47-BC76-6048ABED88C3}" sibTransId="{F5CEC6CB-2D95-A44F-B0C9-E14B8C417C43}"/>
    <dgm:cxn modelId="{D0F9D5CC-DF84-5B46-AEA2-DADCDF9EDF00}" type="presOf" srcId="{5DEF6514-6F2F-3240-B1B1-53135F134B94}" destId="{B2D73635-E260-9045-B97F-52E5B6835D84}" srcOrd="0" destOrd="1" presId="urn:microsoft.com/office/officeart/2005/8/layout/hList1"/>
    <dgm:cxn modelId="{748CFAD3-DF57-344E-ADB8-7198CBDA3BAE}" srcId="{EF113F8E-8D5E-2648-9EB1-64832F83F1E7}" destId="{AD8D04ED-54F6-3246-9D5A-12CF2B56532D}" srcOrd="1" destOrd="0" parTransId="{D9E95649-20E1-0A4D-B6A1-423276646CFE}" sibTransId="{8DD8E80C-382B-5449-8EA8-D84758B6058E}"/>
    <dgm:cxn modelId="{B2A7F7DA-0987-074A-B6FB-E3B92551B88C}" type="presOf" srcId="{AD8D04ED-54F6-3246-9D5A-12CF2B56532D}" destId="{D8F65A65-79AF-E740-9EF4-7F622FBE6DD2}" srcOrd="0" destOrd="1" presId="urn:microsoft.com/office/officeart/2005/8/layout/hList1"/>
    <dgm:cxn modelId="{2F3E31F5-A46E-4144-BA1E-05DBC80D2601}" srcId="{94A3DC6B-C82D-544F-A8DF-21F0503401E2}" destId="{A6132650-DF61-2344-BA57-3F3CE408CD6E}" srcOrd="3" destOrd="0" parTransId="{50BECA01-0804-2648-B1CC-0D5670D10BCC}" sibTransId="{67523EAA-478D-5A40-9B5C-58A0846442F8}"/>
    <dgm:cxn modelId="{5E6A15F6-1905-EC45-AC48-1851528E18D6}" srcId="{62B1DEC3-4020-3042-B7D8-7AC0C6655487}" destId="{ECAEB562-9E67-F040-8308-00848A219642}" srcOrd="0" destOrd="0" parTransId="{1B94D544-EB5E-9D4F-BEC3-4AABF8E937C6}" sibTransId="{BD0845B4-C22C-9D4C-9D66-37D291968B1F}"/>
    <dgm:cxn modelId="{EF152FFB-45AF-6F41-951C-A5ABEBC52DCE}" type="presOf" srcId="{34C2B070-5CCC-4442-AD72-6362A646AD46}" destId="{B2D73635-E260-9045-B97F-52E5B6835D84}" srcOrd="0" destOrd="2" presId="urn:microsoft.com/office/officeart/2005/8/layout/hList1"/>
    <dgm:cxn modelId="{C12704FE-59EE-BC47-AEED-F687CE076137}" srcId="{E94DB938-427C-A94D-AF6D-BCB9687E1D6D}" destId="{EF113F8E-8D5E-2648-9EB1-64832F83F1E7}" srcOrd="2" destOrd="0" parTransId="{D88D5B5E-75B3-4649-83B4-3DA733AECEAE}" sibTransId="{7DC63BD3-B4CD-FD46-A729-5D2F20910490}"/>
    <dgm:cxn modelId="{30BD5C3B-782B-D741-A7F5-8DDA4DD416D2}" type="presParOf" srcId="{BDFAD926-2CD1-5948-8ACC-B7F11B0EA98D}" destId="{6B76AF65-E068-5248-ABFE-DD2A0BCB21BB}" srcOrd="0" destOrd="0" presId="urn:microsoft.com/office/officeart/2005/8/layout/hList1"/>
    <dgm:cxn modelId="{7FBB352D-081D-534D-A394-89825F63208E}" type="presParOf" srcId="{6B76AF65-E068-5248-ABFE-DD2A0BCB21BB}" destId="{201BB374-C910-6A45-84BC-386AC08D8C4B}" srcOrd="0" destOrd="0" presId="urn:microsoft.com/office/officeart/2005/8/layout/hList1"/>
    <dgm:cxn modelId="{3F2AD407-ADB3-1142-8BAD-4758C4AF3A37}" type="presParOf" srcId="{6B76AF65-E068-5248-ABFE-DD2A0BCB21BB}" destId="{531DA77E-1222-E348-BF1D-2EFF6B412B0C}" srcOrd="1" destOrd="0" presId="urn:microsoft.com/office/officeart/2005/8/layout/hList1"/>
    <dgm:cxn modelId="{7876ACAC-DADB-974E-A7CB-E942ED02AFF9}" type="presParOf" srcId="{BDFAD926-2CD1-5948-8ACC-B7F11B0EA98D}" destId="{330AB747-CD8C-E144-A616-DD920C36F479}" srcOrd="1" destOrd="0" presId="urn:microsoft.com/office/officeart/2005/8/layout/hList1"/>
    <dgm:cxn modelId="{C31D2876-1180-3C47-8EFC-A4C748B3CE21}" type="presParOf" srcId="{BDFAD926-2CD1-5948-8ACC-B7F11B0EA98D}" destId="{C798BBB7-97E6-354A-9A52-E210DB062763}" srcOrd="2" destOrd="0" presId="urn:microsoft.com/office/officeart/2005/8/layout/hList1"/>
    <dgm:cxn modelId="{318ACF51-9F27-824D-A406-B2F45BA2F411}" type="presParOf" srcId="{C798BBB7-97E6-354A-9A52-E210DB062763}" destId="{6B55BC38-883D-AD48-8EFA-2A8E4AAC0DA2}" srcOrd="0" destOrd="0" presId="urn:microsoft.com/office/officeart/2005/8/layout/hList1"/>
    <dgm:cxn modelId="{4A3BAF4E-D3FB-E745-98A0-4A995E488075}" type="presParOf" srcId="{C798BBB7-97E6-354A-9A52-E210DB062763}" destId="{B2D73635-E260-9045-B97F-52E5B6835D84}" srcOrd="1" destOrd="0" presId="urn:microsoft.com/office/officeart/2005/8/layout/hList1"/>
    <dgm:cxn modelId="{330113F4-1EEB-134B-A5FE-0ECD89010F29}" type="presParOf" srcId="{BDFAD926-2CD1-5948-8ACC-B7F11B0EA98D}" destId="{A3B0263D-55E5-FA41-B37B-0ED18E1F79A6}" srcOrd="3" destOrd="0" presId="urn:microsoft.com/office/officeart/2005/8/layout/hList1"/>
    <dgm:cxn modelId="{6FE588A0-FB88-854C-B0FA-68C713532C43}" type="presParOf" srcId="{BDFAD926-2CD1-5948-8ACC-B7F11B0EA98D}" destId="{E144C98F-F980-A84A-8CBE-9297DD61A6D3}" srcOrd="4" destOrd="0" presId="urn:microsoft.com/office/officeart/2005/8/layout/hList1"/>
    <dgm:cxn modelId="{CD660AF1-63B0-1847-8809-6D451F85AC19}" type="presParOf" srcId="{E144C98F-F980-A84A-8CBE-9297DD61A6D3}" destId="{2DB40388-6585-2F48-B991-6D5BC529380C}" srcOrd="0" destOrd="0" presId="urn:microsoft.com/office/officeart/2005/8/layout/hList1"/>
    <dgm:cxn modelId="{ED085E76-B576-A24C-8739-7F73C0FC4B1E}" type="presParOf" srcId="{E144C98F-F980-A84A-8CBE-9297DD61A6D3}" destId="{D8F65A65-79AF-E740-9EF4-7F622FBE6DD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1BB374-C910-6A45-84BC-386AC08D8C4B}">
      <dsp:nvSpPr>
        <dsp:cNvPr id="0" name=""/>
        <dsp:cNvSpPr/>
      </dsp:nvSpPr>
      <dsp:spPr>
        <a:xfrm>
          <a:off x="3741" y="39117"/>
          <a:ext cx="3648191" cy="610809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latin typeface="Gill Sans MT" panose="020B0502020104020203" pitchFamily="34" charset="77"/>
            </a:rPr>
            <a:t>Question 1: Infra access &amp; service consumption</a:t>
          </a:r>
        </a:p>
      </dsp:txBody>
      <dsp:txXfrm>
        <a:off x="3741" y="39117"/>
        <a:ext cx="3648191" cy="610809"/>
      </dsp:txXfrm>
    </dsp:sp>
    <dsp:sp modelId="{531DA77E-1222-E348-BF1D-2EFF6B412B0C}">
      <dsp:nvSpPr>
        <dsp:cNvPr id="0" name=""/>
        <dsp:cNvSpPr/>
      </dsp:nvSpPr>
      <dsp:spPr>
        <a:xfrm>
          <a:off x="3741" y="649927"/>
          <a:ext cx="3648191" cy="317322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>
              <a:highlight>
                <a:srgbClr val="FFFF00"/>
              </a:highlight>
              <a:latin typeface="Gill Sans MT" panose="020B0502020104020203" pitchFamily="34" charset="77"/>
            </a:rPr>
            <a:t>FGD sessions @ least 3 per site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>
              <a:highlight>
                <a:srgbClr val="FFFF00"/>
              </a:highlight>
              <a:latin typeface="Gill Sans MT" panose="020B0502020104020203" pitchFamily="34" charset="77"/>
            </a:rPr>
            <a:t>Large household survey at least 10-20% of households capped at 2-3000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>
              <a:highlight>
                <a:srgbClr val="C0C0C0"/>
              </a:highlight>
              <a:latin typeface="Gill Sans MT" panose="020B0502020104020203" pitchFamily="34" charset="77"/>
            </a:rPr>
            <a:t>Panel Survey @ least 10% of those surveyed (to be done later)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>
              <a:latin typeface="Gill Sans MT" panose="020B0502020104020203" pitchFamily="34" charset="77"/>
            </a:rPr>
            <a:t>Interviews with residents (detailed qual) to map </a:t>
          </a:r>
          <a:r>
            <a:rPr lang="en-GB" sz="1700" kern="1200" dirty="0" err="1">
              <a:latin typeface="Gill Sans MT" panose="020B0502020104020203" pitchFamily="34" charset="77"/>
            </a:rPr>
            <a:t>SsOP</a:t>
          </a:r>
          <a:r>
            <a:rPr lang="en-GB" sz="1700" kern="1200" dirty="0">
              <a:latin typeface="Gill Sans MT" panose="020B0502020104020203" pitchFamily="34" charset="77"/>
            </a:rPr>
            <a:t> approach up to 50 per site (86/300 done so far)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>
              <a:highlight>
                <a:srgbClr val="FFFF00"/>
              </a:highlight>
              <a:latin typeface="Gill Sans MT" panose="020B0502020104020203" pitchFamily="34" charset="77"/>
            </a:rPr>
            <a:t>Community profiling parallel to empirical work &amp; in historical context (ongoing)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700" kern="1200" dirty="0">
            <a:latin typeface="Gill Sans MT" panose="020B0502020104020203" pitchFamily="34" charset="77"/>
          </a:endParaRPr>
        </a:p>
      </dsp:txBody>
      <dsp:txXfrm>
        <a:off x="3741" y="649927"/>
        <a:ext cx="3648191" cy="3173220"/>
      </dsp:txXfrm>
    </dsp:sp>
    <dsp:sp modelId="{6B55BC38-883D-AD48-8EFA-2A8E4AAC0DA2}">
      <dsp:nvSpPr>
        <dsp:cNvPr id="0" name=""/>
        <dsp:cNvSpPr/>
      </dsp:nvSpPr>
      <dsp:spPr>
        <a:xfrm>
          <a:off x="4162679" y="39117"/>
          <a:ext cx="3648191" cy="61080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latin typeface="Gill Sans MT" panose="020B0502020104020203" pitchFamily="34" charset="77"/>
            </a:rPr>
            <a:t>Question 2: Systems of Provision &amp; their variations</a:t>
          </a:r>
        </a:p>
      </dsp:txBody>
      <dsp:txXfrm>
        <a:off x="4162679" y="39117"/>
        <a:ext cx="3648191" cy="610809"/>
      </dsp:txXfrm>
    </dsp:sp>
    <dsp:sp modelId="{B2D73635-E260-9045-B97F-52E5B6835D84}">
      <dsp:nvSpPr>
        <dsp:cNvPr id="0" name=""/>
        <dsp:cNvSpPr/>
      </dsp:nvSpPr>
      <dsp:spPr>
        <a:xfrm>
          <a:off x="4162679" y="649927"/>
          <a:ext cx="3648191" cy="317322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>
              <a:latin typeface="Gill Sans MT" panose="020B0502020104020203" pitchFamily="34" charset="77"/>
            </a:rPr>
            <a:t>Key Informant Interviews responsible for urban governance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>
              <a:latin typeface="Gill Sans MT" panose="020B0502020104020203" pitchFamily="34" charset="77"/>
            </a:rPr>
            <a:t>Photovoice with 30 participants (residents and key informants): ‘photos, photo-based interviews &amp; perspectives workshop’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>
              <a:latin typeface="Gill Sans MT" panose="020B0502020104020203" pitchFamily="34" charset="77"/>
            </a:rPr>
            <a:t>Stakeholder Meetings</a:t>
          </a:r>
        </a:p>
      </dsp:txBody>
      <dsp:txXfrm>
        <a:off x="4162679" y="649927"/>
        <a:ext cx="3648191" cy="3173220"/>
      </dsp:txXfrm>
    </dsp:sp>
    <dsp:sp modelId="{2DB40388-6585-2F48-B991-6D5BC529380C}">
      <dsp:nvSpPr>
        <dsp:cNvPr id="0" name=""/>
        <dsp:cNvSpPr/>
      </dsp:nvSpPr>
      <dsp:spPr>
        <a:xfrm>
          <a:off x="8321617" y="39117"/>
          <a:ext cx="3648191" cy="610809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latin typeface="Gill Sans MT" panose="020B0502020104020203" pitchFamily="34" charset="77"/>
            </a:rPr>
            <a:t>Question 3: Extending provision equitably</a:t>
          </a:r>
        </a:p>
      </dsp:txBody>
      <dsp:txXfrm>
        <a:off x="8321617" y="39117"/>
        <a:ext cx="3648191" cy="610809"/>
      </dsp:txXfrm>
    </dsp:sp>
    <dsp:sp modelId="{D8F65A65-79AF-E740-9EF4-7F622FBE6DD2}">
      <dsp:nvSpPr>
        <dsp:cNvPr id="0" name=""/>
        <dsp:cNvSpPr/>
      </dsp:nvSpPr>
      <dsp:spPr>
        <a:xfrm>
          <a:off x="8321617" y="649927"/>
          <a:ext cx="3648191" cy="317322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>
              <a:latin typeface="Gill Sans MT" panose="020B0502020104020203" pitchFamily="34" charset="77"/>
            </a:rPr>
            <a:t>Comic Book Methods (smaller number of interviewees co-developing visual details of their experiences with </a:t>
          </a:r>
          <a:r>
            <a:rPr lang="en-GB" sz="1700" kern="1200" dirty="0" err="1">
              <a:latin typeface="Gill Sans MT" panose="020B0502020104020203" pitchFamily="34" charset="77"/>
            </a:rPr>
            <a:t>PositiveNegatives</a:t>
          </a:r>
          <a:r>
            <a:rPr lang="en-GB" sz="1700" kern="1200" dirty="0">
              <a:latin typeface="Gill Sans MT" panose="020B0502020104020203" pitchFamily="34" charset="77"/>
            </a:rPr>
            <a:t>’ help)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>
              <a:latin typeface="Gill Sans MT" panose="020B0502020104020203" pitchFamily="34" charset="77"/>
            </a:rPr>
            <a:t>Supported Interventions i.e. productive interventions to tackle identified barriers</a:t>
          </a:r>
        </a:p>
      </dsp:txBody>
      <dsp:txXfrm>
        <a:off x="8321617" y="649927"/>
        <a:ext cx="3648191" cy="31732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0275D-D5F9-4F4F-832B-815BDDD9F834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611A79-21CC-F841-ADBD-6C721E222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0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611A79-21CC-F841-ADBD-6C721E2229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893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611A79-21CC-F841-ADBD-6C721E2229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98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611A79-21CC-F841-ADBD-6C721E2229E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5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93B0A-0313-0F42-ABFB-35D7F9FC87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A20256-EF85-6C47-95A3-B697911A83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5ED2F6-0B89-9D4A-AB4F-DE3E57A8C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18998-92C5-F64C-BFF8-3B595EC24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9E5F6-F29E-1B4C-B47F-2C4706474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12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6BA09-E1A8-294F-9377-49A7812E1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4B25C-EF7A-4E49-9DAC-A56A5369B6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30989D-C49D-0A4A-8930-E54F32B78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FCC79-8328-6544-A1B5-E9DF570F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9ACFE-960D-1145-A39F-E41BACCC7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0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EC1FFE-093C-D84B-85FE-D2547E8EC9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317A6-FFC2-F746-8E06-42CAD89A57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B0026-EEA3-D04F-BFC6-5693F1463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DE7D3-779C-9841-B853-235D588DB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531B4-1A3D-FF4E-B452-895772CC6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363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5DA19-42CE-CB45-9C48-234EAE60A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2FF69-7729-8146-970E-6CE6C1DAB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B2F6C-8290-1147-8C40-AEF9856BD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C8219-6959-6C40-B744-9115C7A5C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123B8-4651-AA49-B373-DB083100B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010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12C40-FBF2-A54A-B20C-96AD57342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C94961-910F-A94E-B871-777110762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E7F41-E460-FA49-9EDB-A86931BCD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F3AD3-6FA4-FA4D-8BA3-CF0E9477D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185B1-6A53-0A4E-AE9F-C5E3A0D1E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024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62723-90EB-D146-877F-C25D0149F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24B8A-EDCF-3445-82CA-749D2966FF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67CAA6-9F0D-1741-A509-D8B060DF69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228D7D-6290-7543-B402-9BA8A08F6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B23535-14BC-EB44-98B2-3B9EFAAC8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840AE-68CC-2841-964F-EBAA95058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257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BC050-B0D4-E146-A673-12B6BEACF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80BA12-07B8-A042-B89F-33B109ABC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551CBC-701B-7E45-88DE-373AE6E08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95A8DD-7464-5C40-9ABE-EADAFD730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861C33-0689-ED4D-9F2F-AF27AEB4B2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89D4CC-0238-C045-83F6-02DE60173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1188D2-B946-DC46-BB4D-026254FDE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0459D3-66A5-454F-86AE-B78F77E16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986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DB7C9-030F-B84A-BC45-D8FD00FCB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3B4800-CDB9-DA48-B4E0-762C23A5B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D0613D-04B6-0449-92D8-C94507996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91A145-D45A-2B4D-B0F5-EA8BCAC45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427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CE211A-611D-8D4E-825C-D2BD9DFFD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A48D0C-7E4C-1246-B928-4B5F6E3B8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C62C8-6EF4-0649-B14C-3D7F70418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733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0478B-4D0C-6B4A-AFEA-DA5D8B4E3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E15F2-C3A5-5246-8320-DB540BD0E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8278ED-A409-A54B-9BD4-74016224A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2D9F3-2FF5-C848-AB63-C81BC96F3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C08D4-80BA-CD48-8848-2FD13B46D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D5956-E2E6-1C49-8938-C7610B881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050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4485D-394E-F64A-B62E-E7E770108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92D126-F2A4-C347-9379-BA5FECA55B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DF58D-1DC8-2D47-9C69-8781F801D6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B435DB-5F21-5147-B182-03D15CF68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987BAB-7EEF-054C-8105-87397D41A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6A3DEF-B5FE-FB40-B825-969C91BF3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7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6A2809-C550-3B43-AC3B-183F85692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140E82-EE31-AF43-B26D-F57E3FB12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073C3-DF42-334A-A11F-BC2439D6BE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C4B6D-3E2A-8641-A40E-596176DA29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347D0-1D32-EA48-8748-3B37F6D547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96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iff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tista.com/statistics/805657/urbanization-in-sub-saharan-africa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24C2F-A5A5-7844-AEEC-65264281C4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Gill Sans MT" panose="020B0502020104020203" pitchFamily="34" charset="77"/>
              </a:rPr>
              <a:t>Inclusive Urban Infrastructure Policy Seminar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CD94D8-702E-2244-AA1F-5B34CCBC9C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Gill Sans MT" panose="020B0502020104020203" pitchFamily="34" charset="77"/>
              </a:rPr>
              <a:t>Kudzai </a:t>
            </a:r>
            <a:r>
              <a:rPr lang="en-US" dirty="0" err="1">
                <a:latin typeface="Gill Sans MT" panose="020B0502020104020203" pitchFamily="34" charset="77"/>
              </a:rPr>
              <a:t>Chatiza</a:t>
            </a:r>
            <a:r>
              <a:rPr lang="en-US" dirty="0">
                <a:latin typeface="Gill Sans MT" panose="020B0502020104020203" pitchFamily="34" charset="77"/>
              </a:rPr>
              <a:t> and George </a:t>
            </a:r>
            <a:r>
              <a:rPr lang="en-US" dirty="0" err="1">
                <a:latin typeface="Gill Sans MT" panose="020B0502020104020203" pitchFamily="34" charset="77"/>
              </a:rPr>
              <a:t>Masimba</a:t>
            </a:r>
            <a:endParaRPr lang="en-US" dirty="0">
              <a:latin typeface="Gill Sans MT" panose="020B0502020104020203" pitchFamily="34" charset="77"/>
            </a:endParaRPr>
          </a:p>
          <a:p>
            <a:endParaRPr lang="en-US" dirty="0">
              <a:latin typeface="Gill Sans MT" panose="020B0502020104020203" pitchFamily="34" charset="77"/>
            </a:endParaRPr>
          </a:p>
          <a:p>
            <a:r>
              <a:rPr lang="en-US" dirty="0">
                <a:latin typeface="Gill Sans MT" panose="020B0502020104020203" pitchFamily="34" charset="77"/>
              </a:rPr>
              <a:t>24</a:t>
            </a:r>
            <a:r>
              <a:rPr lang="en-US" baseline="30000" dirty="0">
                <a:latin typeface="Gill Sans MT" panose="020B0502020104020203" pitchFamily="34" charset="77"/>
              </a:rPr>
              <a:t>th</a:t>
            </a:r>
            <a:r>
              <a:rPr lang="en-US" dirty="0">
                <a:latin typeface="Gill Sans MT" panose="020B0502020104020203" pitchFamily="34" charset="77"/>
              </a:rPr>
              <a:t> February 2022</a:t>
            </a:r>
          </a:p>
          <a:p>
            <a:r>
              <a:rPr lang="en-US" dirty="0">
                <a:latin typeface="Gill Sans MT" panose="020B0502020104020203" pitchFamily="34" charset="77"/>
              </a:rPr>
              <a:t>Rainbow Towers Hotel, Harare</a:t>
            </a:r>
          </a:p>
        </p:txBody>
      </p:sp>
      <p:pic>
        <p:nvPicPr>
          <p:cNvPr id="4" name="Picture 5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ECAC370A-058F-439C-B283-180526E39B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127" y="-3492"/>
            <a:ext cx="1552575" cy="1419225"/>
          </a:xfrm>
          <a:prstGeom prst="rect">
            <a:avLst/>
          </a:prstGeom>
        </p:spPr>
      </p:pic>
      <p:pic>
        <p:nvPicPr>
          <p:cNvPr id="5" name="Picture 7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714599B5-4FCF-4C40-A1D2-EDC315219E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3553" y="0"/>
            <a:ext cx="1552575" cy="14192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F0F694F-CFCF-4EF5-9F10-D96E38BE66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83141" y="5852161"/>
            <a:ext cx="2008859" cy="9753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7003DF0-450E-4ABA-AEFE-7BBFC82BDA90}"/>
              </a:ext>
            </a:extLst>
          </p:cNvPr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852160"/>
            <a:ext cx="1903730" cy="10363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0E2DF75-E1C2-485E-8394-D605161B1146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16170" y="5852160"/>
            <a:ext cx="1356404" cy="10363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72EDA98-917F-403F-B3B1-B7BAA32565E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8362" y="11455"/>
            <a:ext cx="2640169" cy="138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60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9E4E588-EFC5-5143-A7F8-435102845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709" y="593124"/>
            <a:ext cx="11800703" cy="109756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>
                <a:latin typeface="Gill Sans MT" panose="020B0502020104020203" pitchFamily="34" charset="77"/>
              </a:rPr>
              <a:t>Emerging Messages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00A18A-1FA1-C944-B72C-33FD1C7FC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709" y="2057400"/>
            <a:ext cx="11800702" cy="420747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There is substantial </a:t>
            </a:r>
            <a:r>
              <a:rPr lang="en-US" dirty="0">
                <a:highlight>
                  <a:srgbClr val="FFFF00"/>
                </a:highlight>
                <a:latin typeface="Gill Sans MT" panose="020B0502020104020203" pitchFamily="34" charset="77"/>
              </a:rPr>
              <a:t>level of </a:t>
            </a:r>
            <a:r>
              <a:rPr lang="en-US" dirty="0" err="1">
                <a:highlight>
                  <a:srgbClr val="FFFF00"/>
                </a:highlight>
                <a:latin typeface="Gill Sans MT" panose="020B0502020104020203" pitchFamily="34" charset="77"/>
              </a:rPr>
              <a:t>settledness</a:t>
            </a:r>
            <a:r>
              <a:rPr lang="en-US" dirty="0">
                <a:latin typeface="Gill Sans MT" panose="020B0502020104020203" pitchFamily="34" charset="77"/>
              </a:rPr>
              <a:t>. Residents are not overly anxious. They are counting the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A good foundation of </a:t>
            </a:r>
            <a:r>
              <a:rPr lang="en-US" dirty="0">
                <a:highlight>
                  <a:srgbClr val="FFFF00"/>
                </a:highlight>
                <a:latin typeface="Gill Sans MT" panose="020B0502020104020203" pitchFamily="34" charset="77"/>
              </a:rPr>
              <a:t>self-provisioning</a:t>
            </a:r>
            <a:r>
              <a:rPr lang="en-US" dirty="0">
                <a:latin typeface="Gill Sans MT" panose="020B0502020104020203" pitchFamily="34" charset="77"/>
              </a:rPr>
              <a:t> established across different grids for state to build on. Energy grid easier than WASH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Multiple forms of </a:t>
            </a:r>
            <a:r>
              <a:rPr lang="en-US" dirty="0">
                <a:highlight>
                  <a:srgbClr val="FFFF00"/>
                </a:highlight>
                <a:latin typeface="Gill Sans MT" panose="020B0502020104020203" pitchFamily="34" charset="77"/>
              </a:rPr>
              <a:t>‘papers’</a:t>
            </a:r>
            <a:r>
              <a:rPr lang="en-US" dirty="0">
                <a:latin typeface="Gill Sans MT" panose="020B0502020104020203" pitchFamily="34" charset="77"/>
              </a:rPr>
              <a:t> for securing tenure successfully piloted but with some limits especially regarding scaled &amp; inclusive extension of particular grids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Inadequacy of </a:t>
            </a:r>
            <a:r>
              <a:rPr lang="en-US" dirty="0">
                <a:highlight>
                  <a:srgbClr val="FFFF00"/>
                </a:highlight>
                <a:latin typeface="Gill Sans MT" panose="020B0502020104020203" pitchFamily="34" charset="77"/>
              </a:rPr>
              <a:t>state facilitation </a:t>
            </a:r>
            <a:r>
              <a:rPr lang="en-US" dirty="0">
                <a:latin typeface="Gill Sans MT" panose="020B0502020104020203" pitchFamily="34" charset="77"/>
              </a:rPr>
              <a:t>a product of fragmented public sector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The presence of an </a:t>
            </a:r>
            <a:r>
              <a:rPr lang="en-US" dirty="0">
                <a:highlight>
                  <a:srgbClr val="FFFF00"/>
                </a:highlight>
                <a:latin typeface="Gill Sans MT" panose="020B0502020104020203" pitchFamily="34" charset="77"/>
              </a:rPr>
              <a:t>institutional void</a:t>
            </a:r>
            <a:r>
              <a:rPr lang="en-US" dirty="0">
                <a:latin typeface="Gill Sans MT" panose="020B0502020104020203" pitchFamily="34" charset="77"/>
              </a:rPr>
              <a:t> that the state can occupy and help </a:t>
            </a:r>
            <a:r>
              <a:rPr lang="en-US" dirty="0" err="1">
                <a:latin typeface="Gill Sans MT" panose="020B0502020104020203" pitchFamily="34" charset="77"/>
              </a:rPr>
              <a:t>catalyse</a:t>
            </a:r>
            <a:r>
              <a:rPr lang="en-US" dirty="0">
                <a:latin typeface="Gill Sans MT" panose="020B0502020104020203" pitchFamily="34" charset="77"/>
              </a:rPr>
              <a:t> and regularize infrastructure provision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Variable sustainability &amp; performance of local/settlement </a:t>
            </a:r>
            <a:r>
              <a:rPr lang="en-US" dirty="0" err="1">
                <a:latin typeface="Gill Sans MT" panose="020B0502020104020203" pitchFamily="34" charset="77"/>
              </a:rPr>
              <a:t>organisations</a:t>
            </a:r>
            <a:r>
              <a:rPr lang="en-US" dirty="0">
                <a:latin typeface="Gill Sans MT" panose="020B0502020104020203" pitchFamily="34" charset="77"/>
              </a:rPr>
              <a:t> largely inevitable in environments of inadequate state facilitation 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Gill Sans MT" panose="020B0502020104020203" pitchFamily="34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AEC5C81-032C-074F-83BC-2A877F9C9EA5}"/>
              </a:ext>
            </a:extLst>
          </p:cNvPr>
          <p:cNvSpPr txBox="1"/>
          <p:nvPr/>
        </p:nvSpPr>
        <p:spPr>
          <a:xfrm>
            <a:off x="10121758" y="0"/>
            <a:ext cx="19547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/>
              <a:t>24.2.2022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0080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9E4E588-EFC5-5143-A7F8-435102845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60" y="451024"/>
            <a:ext cx="11973551" cy="1097564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dirty="0">
                <a:latin typeface="Gill Sans MT" panose="020B0502020104020203" pitchFamily="34" charset="77"/>
              </a:rPr>
              <a:t>Preliminary Policy Implications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00A18A-1FA1-C944-B72C-33FD1C7FC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60" y="1952368"/>
            <a:ext cx="7895822" cy="4204592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Defining and updating appropriate land/housing ‘paperwork’. This may involve consolidating appropriate alternative/intermediate versions in use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Inclusive mobilizing of LO’s by the state around infrastructure and service expansion models suited to different settlements and social groups within individual settlements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Harnessing massive financial investments currently being directed towards ‘informal’ services through carefully modelled state-led infrastructure improvements initiatives 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Gill Sans MT" panose="020B0502020104020203" pitchFamily="34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AEC5C81-032C-074F-83BC-2A877F9C9EA5}"/>
              </a:ext>
            </a:extLst>
          </p:cNvPr>
          <p:cNvSpPr txBox="1"/>
          <p:nvPr/>
        </p:nvSpPr>
        <p:spPr>
          <a:xfrm>
            <a:off x="10121758" y="0"/>
            <a:ext cx="19547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/>
              <a:t>24.2.2022</a:t>
            </a:r>
            <a:endParaRPr lang="en-US" i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EF30C3-1677-2042-8756-B55012378EDF}"/>
              </a:ext>
            </a:extLst>
          </p:cNvPr>
          <p:cNvSpPr txBox="1"/>
          <p:nvPr/>
        </p:nvSpPr>
        <p:spPr>
          <a:xfrm>
            <a:off x="8076547" y="1952368"/>
            <a:ext cx="4000008" cy="39703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00FFFF"/>
                </a:highlight>
                <a:latin typeface="Gill Sans MT" panose="020B0502020104020203" pitchFamily="34" charset="77"/>
              </a:rPr>
              <a:t>Dimensions of Infrastructure Inclusion</a:t>
            </a:r>
          </a:p>
          <a:p>
            <a:r>
              <a:rPr lang="en-US" dirty="0">
                <a:latin typeface="Gill Sans MT" panose="020B0502020104020203" pitchFamily="34" charset="77"/>
              </a:rPr>
              <a:t>1. Choices on design &amp; tech standards</a:t>
            </a:r>
          </a:p>
          <a:p>
            <a:r>
              <a:rPr lang="en-US" dirty="0">
                <a:latin typeface="Gill Sans MT" panose="020B0502020104020203" pitchFamily="34" charset="77"/>
              </a:rPr>
              <a:t>2. Delivery models &amp; financing options</a:t>
            </a:r>
          </a:p>
          <a:p>
            <a:r>
              <a:rPr lang="en-US" dirty="0">
                <a:latin typeface="Gill Sans MT" panose="020B0502020104020203" pitchFamily="34" charset="77"/>
              </a:rPr>
              <a:t>3. Institutions involved (local to national)</a:t>
            </a:r>
          </a:p>
          <a:p>
            <a:r>
              <a:rPr lang="en-US" dirty="0">
                <a:latin typeface="Gill Sans MT" panose="020B0502020104020203" pitchFamily="34" charset="77"/>
              </a:rPr>
              <a:t>4. Legal land/housing access options</a:t>
            </a:r>
          </a:p>
          <a:p>
            <a:r>
              <a:rPr lang="en-US" dirty="0">
                <a:latin typeface="Gill Sans MT" panose="020B0502020104020203" pitchFamily="34" charset="77"/>
              </a:rPr>
              <a:t>5. Leaving no one behind</a:t>
            </a:r>
          </a:p>
          <a:p>
            <a:r>
              <a:rPr lang="en-US" dirty="0">
                <a:highlight>
                  <a:srgbClr val="00FFFF"/>
                </a:highlight>
                <a:latin typeface="Gill Sans MT" panose="020B0502020104020203" pitchFamily="34" charset="77"/>
              </a:rPr>
              <a:t>Defining infrastructure completeness</a:t>
            </a:r>
          </a:p>
          <a:p>
            <a:r>
              <a:rPr lang="en-US" dirty="0">
                <a:latin typeface="Gill Sans MT" panose="020B0502020104020203" pitchFamily="34" charset="77"/>
              </a:rPr>
              <a:t>1. As per approved tech designs (original &amp;/or revised) related to policy &amp; law</a:t>
            </a:r>
          </a:p>
          <a:p>
            <a:r>
              <a:rPr lang="en-US" dirty="0">
                <a:latin typeface="Gill Sans MT" panose="020B0502020104020203" pitchFamily="34" charset="77"/>
              </a:rPr>
              <a:t>2. For meeting basic needs of decency, safety, ease of use &amp; management</a:t>
            </a:r>
          </a:p>
          <a:p>
            <a:r>
              <a:rPr lang="en-US" dirty="0">
                <a:latin typeface="Gill Sans MT" panose="020B0502020104020203" pitchFamily="34" charset="77"/>
              </a:rPr>
              <a:t>3. Wide accessibility, affordability &amp; acceptability</a:t>
            </a:r>
          </a:p>
          <a:p>
            <a:r>
              <a:rPr lang="en-US" dirty="0">
                <a:latin typeface="Gill Sans MT" panose="020B0502020104020203" pitchFamily="34" charset="77"/>
              </a:rPr>
              <a:t>4. Clarity of progression/upgrading path</a:t>
            </a:r>
          </a:p>
        </p:txBody>
      </p:sp>
    </p:spTree>
    <p:extLst>
      <p:ext uri="{BB962C8B-B14F-4D97-AF65-F5344CB8AC3E}">
        <p14:creationId xmlns:p14="http://schemas.microsoft.com/office/powerpoint/2010/main" val="322093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FC396-CFA9-3146-B40A-330B0CC9B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440" y="365125"/>
            <a:ext cx="4983480" cy="132556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>
                <a:latin typeface="Gill Sans MT" panose="020B0502020104020203" pitchFamily="34" charset="77"/>
              </a:rPr>
              <a:t>Seminar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A944E-EDF0-7C43-9B6F-A8F7E2C97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346960"/>
            <a:ext cx="11480800" cy="300450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Gill Sans MT" panose="020B0502020104020203" pitchFamily="34" charset="77"/>
              </a:rPr>
              <a:t>The seminar objectives are to: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Update stakeholders on research progress,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Share preliminary findings, and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R</a:t>
            </a:r>
            <a:r>
              <a:rPr lang="en-US" dirty="0">
                <a:latin typeface="Gill Sans MT" panose="020B0502020104020203" pitchFamily="34" charset="77"/>
                <a:cs typeface="Arial" panose="020B0604020202020204" pitchFamily="34" charset="0"/>
              </a:rPr>
              <a:t>eceive</a:t>
            </a:r>
            <a:r>
              <a:rPr lang="en-US" dirty="0">
                <a:latin typeface="Gill Sans MT" panose="020B0502020104020203" pitchFamily="34" charset="77"/>
              </a:rPr>
              <a:t> community and stakeholder feedback as necessary. </a:t>
            </a:r>
          </a:p>
          <a:p>
            <a:pPr marL="0" indent="0">
              <a:buNone/>
            </a:pPr>
            <a:r>
              <a:rPr lang="en-US" dirty="0">
                <a:latin typeface="Gill Sans MT" panose="020B0502020104020203" pitchFamily="34" charset="77"/>
              </a:rPr>
              <a:t>The interactions around these objectives will inform the next steps towards conclusion of the study by March 2023.</a:t>
            </a:r>
            <a:r>
              <a:rPr lang="en-ZW" dirty="0">
                <a:effectLst/>
                <a:latin typeface="Gill Sans MT" panose="020B0502020104020203" pitchFamily="34" charset="77"/>
              </a:rPr>
              <a:t> </a:t>
            </a:r>
            <a:endParaRPr lang="en-US" dirty="0">
              <a:latin typeface="Gill Sans MT" panose="020B0502020104020203" pitchFamily="34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15FC49-1F07-5A42-AD13-DE9361C0B6F0}"/>
              </a:ext>
            </a:extLst>
          </p:cNvPr>
          <p:cNvSpPr txBox="1"/>
          <p:nvPr/>
        </p:nvSpPr>
        <p:spPr>
          <a:xfrm>
            <a:off x="10121758" y="0"/>
            <a:ext cx="19547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/>
              <a:t>24.2.2022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9457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30778-69A9-5844-B750-3F2E60B73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" y="419595"/>
            <a:ext cx="11679701" cy="104923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b="1" dirty="0">
                <a:latin typeface="Gill Sans MT" panose="020B0502020104020203" pitchFamily="34" charset="77"/>
              </a:rPr>
              <a:t>Context: Fast Global South </a:t>
            </a:r>
            <a:r>
              <a:rPr lang="en-US" b="1" dirty="0" err="1">
                <a:latin typeface="Gill Sans MT" panose="020B0502020104020203" pitchFamily="34" charset="77"/>
              </a:rPr>
              <a:t>urbanisation</a:t>
            </a:r>
            <a:endParaRPr lang="en-US" b="1" dirty="0">
              <a:latin typeface="Gill Sans MT" panose="020B0502020104020203" pitchFamily="34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05883-93BA-1D41-A970-5C9AF9FC2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60" y="1965960"/>
            <a:ext cx="12167140" cy="475488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Global population growth estimated to be mainly in African and Asian cities. SSA urban population grew from 36% to 41.25% (5.25%) from 2010 to 2020 with Zimbabwe sliding from 33.2% to 32.2% (-1%) over the same period (</a:t>
            </a:r>
            <a:r>
              <a:rPr lang="en-US" dirty="0">
                <a:latin typeface="Gill Sans MT" panose="020B0502020104020203" pitchFamily="34" charset="77"/>
                <a:hlinkClick r:id="rId3"/>
              </a:rPr>
              <a:t>https://www.statista.com/statistics/805657/urbanization-in-sub-saharan-africa/</a:t>
            </a:r>
            <a:r>
              <a:rPr lang="en-US" dirty="0">
                <a:latin typeface="Gill Sans MT" panose="020B0502020104020203" pitchFamily="34" charset="77"/>
              </a:rPr>
              <a:t>) </a:t>
            </a:r>
          </a:p>
          <a:p>
            <a:pPr marL="457200" indent="-457200">
              <a:buFont typeface="+mj-lt"/>
              <a:buAutoNum type="arabicPeriod"/>
            </a:pPr>
            <a:r>
              <a:rPr lang="en-ZW" dirty="0">
                <a:latin typeface="Gill Sans MT" panose="020B0502020104020203" pitchFamily="34" charset="77"/>
              </a:rPr>
              <a:t>Developing countries’ rapid urbanisation is </a:t>
            </a:r>
            <a:r>
              <a:rPr lang="en-US" dirty="0">
                <a:latin typeface="Gill Sans MT" panose="020B0502020104020203" pitchFamily="34" charset="77"/>
              </a:rPr>
              <a:t>in context of </a:t>
            </a:r>
            <a:r>
              <a:rPr lang="en-ZW" dirty="0">
                <a:latin typeface="Gill Sans MT" panose="020B0502020104020203" pitchFamily="34" charset="77"/>
              </a:rPr>
              <a:t>climate change, economic challenges [weak economies], strained governance &amp; disasters.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Clear path: Agenda 2030 (SDGs, V2030), Constitution, policies, laws, and strategies (e.g. NDS 1) seek equitable and sustainable development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That cities are brutally unequal &amp; poverty has risen faster in urban than rural Zimbabwe recently little understood. Policies not adequately informed by this reality</a:t>
            </a:r>
          </a:p>
          <a:p>
            <a:pPr marL="457200" indent="-457200">
              <a:buFont typeface="+mj-lt"/>
              <a:buAutoNum type="arabicPeriod"/>
            </a:pPr>
            <a:r>
              <a:rPr lang="en-ZW" dirty="0">
                <a:latin typeface="Gill Sans MT" panose="020B0502020104020203" pitchFamily="34" charset="77"/>
              </a:rPr>
              <a:t>Housing Tenure Security is a key urban challenge </a:t>
            </a:r>
            <a:r>
              <a:rPr lang="en-ZW" dirty="0">
                <a:highlight>
                  <a:srgbClr val="FFFF00"/>
                </a:highlight>
                <a:latin typeface="Gill Sans MT" panose="020B0502020104020203" pitchFamily="34" charset="77"/>
              </a:rPr>
              <a:t>which shapes and is shaped by state decisions </a:t>
            </a:r>
            <a:r>
              <a:rPr lang="en-ZW" dirty="0">
                <a:latin typeface="Gill Sans MT" panose="020B0502020104020203" pitchFamily="34" charset="77"/>
              </a:rPr>
              <a:t>on whether and how infrastructure is extended to ‘off-grid settlements’</a:t>
            </a:r>
          </a:p>
          <a:p>
            <a:pPr marL="457200" indent="-457200">
              <a:buFont typeface="+mj-lt"/>
              <a:buAutoNum type="arabicPeriod"/>
            </a:pPr>
            <a:endParaRPr lang="en-ZW" dirty="0">
              <a:latin typeface="Gill Sans MT" panose="020B0502020104020203" pitchFamily="34" charset="77"/>
            </a:endParaRPr>
          </a:p>
          <a:p>
            <a:pPr marL="457200" indent="-457200">
              <a:buFont typeface="+mj-lt"/>
              <a:buAutoNum type="arabicPeriod"/>
            </a:pPr>
            <a:endParaRPr lang="en-US" dirty="0">
              <a:latin typeface="Gill Sans MT" panose="020B0502020104020203" pitchFamily="34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C2ED12-B512-CC4C-AA69-82AEBA4E075A}"/>
              </a:ext>
            </a:extLst>
          </p:cNvPr>
          <p:cNvSpPr txBox="1"/>
          <p:nvPr/>
        </p:nvSpPr>
        <p:spPr>
          <a:xfrm>
            <a:off x="10121758" y="0"/>
            <a:ext cx="19547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/>
              <a:t>24.2.2022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4597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3615AD0-14E9-A642-82A3-556A8FD92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" y="402873"/>
            <a:ext cx="11768796" cy="92220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>
                <a:latin typeface="Gill Sans MT" panose="020B0502020104020203" pitchFamily="34" charset="77"/>
              </a:rPr>
              <a:t>Research Objectives, Questions &amp; Audiences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6C1A15-FCD2-2049-A5C5-F3A6577F9E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860" y="1548320"/>
            <a:ext cx="6673393" cy="420258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  <a:latin typeface="Gill Sans MT" panose="020B0502020104020203" pitchFamily="34" charset="77"/>
              </a:rPr>
              <a:t>Research Objectives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Establish differential service access patterns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Identify trajectories of inclusion (by grid)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Develop interventions to address inequality of provision</a:t>
            </a:r>
          </a:p>
          <a:p>
            <a:pPr marL="0" indent="0">
              <a:buNone/>
            </a:pPr>
            <a:r>
              <a:rPr lang="en-US" dirty="0">
                <a:highlight>
                  <a:srgbClr val="00FF00"/>
                </a:highlight>
                <a:latin typeface="Gill Sans MT" panose="020B0502020104020203" pitchFamily="34" charset="77"/>
              </a:rPr>
              <a:t>Research Questions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How are key infrastructures (of WASH, energy, transport &amp; communication) accessed and services consumed by people living in off-grid housing areas?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How do systems of provision for these five infrastructure grids vary between each service and between different areas?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How can provision be extended in an equitable manner to residents that are currently excluded?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65BFE80-1F0D-0447-9325-3A6980F171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98252" y="1876551"/>
            <a:ext cx="5468887" cy="4097593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latin typeface="Gill Sans MT" panose="020B0502020104020203" pitchFamily="34" charset="77"/>
              </a:rPr>
              <a:t>Local, Provincial/Metropolitan and National Government</a:t>
            </a:r>
          </a:p>
          <a:p>
            <a:r>
              <a:rPr lang="en-US" dirty="0">
                <a:latin typeface="Gill Sans MT" panose="020B0502020104020203" pitchFamily="34" charset="77"/>
              </a:rPr>
              <a:t>Residents of relevant settlements</a:t>
            </a:r>
          </a:p>
          <a:p>
            <a:r>
              <a:rPr lang="en-US" dirty="0">
                <a:latin typeface="Gill Sans MT" panose="020B0502020104020203" pitchFamily="34" charset="77"/>
              </a:rPr>
              <a:t>Members of the general public</a:t>
            </a:r>
          </a:p>
          <a:p>
            <a:r>
              <a:rPr lang="en-US" dirty="0">
                <a:latin typeface="Gill Sans MT" panose="020B0502020104020203" pitchFamily="34" charset="77"/>
              </a:rPr>
              <a:t>Local, National, International </a:t>
            </a:r>
            <a:r>
              <a:rPr lang="en-US" dirty="0" err="1">
                <a:latin typeface="Gill Sans MT" panose="020B0502020104020203" pitchFamily="34" charset="77"/>
              </a:rPr>
              <a:t>Organisations</a:t>
            </a:r>
            <a:r>
              <a:rPr lang="en-US" dirty="0">
                <a:latin typeface="Gill Sans MT" panose="020B0502020104020203" pitchFamily="34" charset="77"/>
              </a:rPr>
              <a:t> and Donors supporting initiatives in the targeted settlements</a:t>
            </a:r>
          </a:p>
          <a:p>
            <a:r>
              <a:rPr lang="en-US" dirty="0">
                <a:latin typeface="Gill Sans MT" panose="020B0502020104020203" pitchFamily="34" charset="77"/>
              </a:rPr>
              <a:t>Private sector </a:t>
            </a:r>
            <a:r>
              <a:rPr lang="en-US" dirty="0" err="1">
                <a:latin typeface="Gill Sans MT" panose="020B0502020104020203" pitchFamily="34" charset="77"/>
              </a:rPr>
              <a:t>organisations</a:t>
            </a:r>
            <a:r>
              <a:rPr lang="en-US" dirty="0">
                <a:latin typeface="Gill Sans MT" panose="020B0502020104020203" pitchFamily="34" charset="77"/>
              </a:rPr>
              <a:t> involved in infrastructure and service development i.e. housing/land, water, sanitation, energy, communication and transport</a:t>
            </a:r>
          </a:p>
          <a:p>
            <a:r>
              <a:rPr lang="en-US" dirty="0">
                <a:latin typeface="Gill Sans MT" panose="020B0502020104020203" pitchFamily="34" charset="77"/>
              </a:rPr>
              <a:t>Researchers and Academics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3EB87A9-6B39-E641-9EA1-DF9F0CABD6C9}"/>
              </a:ext>
            </a:extLst>
          </p:cNvPr>
          <p:cNvSpPr txBox="1"/>
          <p:nvPr/>
        </p:nvSpPr>
        <p:spPr>
          <a:xfrm>
            <a:off x="10121758" y="0"/>
            <a:ext cx="19547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/>
              <a:t>24.2.2022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2507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9E4E588-EFC5-5143-A7F8-435102845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93124"/>
            <a:ext cx="11617411" cy="10975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>
                <a:latin typeface="Gill Sans MT" panose="020B0502020104020203" pitchFamily="34" charset="77"/>
              </a:rPr>
              <a:t>Sites for Research Implementation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00A18A-1FA1-C944-B72C-33FD1C7FC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60" y="1825626"/>
            <a:ext cx="12051695" cy="3809056"/>
          </a:xfrm>
        </p:spPr>
        <p:txBody>
          <a:bodyPr/>
          <a:lstStyle/>
          <a:p>
            <a:r>
              <a:rPr lang="en-US" dirty="0">
                <a:latin typeface="Gill Sans MT" panose="020B0502020104020203" pitchFamily="34" charset="77"/>
              </a:rPr>
              <a:t>4 states, 6 cities: 	Zimbabwe, Somaliland (Africa), Sri Lanka and Bangladesh (Asia)</a:t>
            </a:r>
          </a:p>
          <a:p>
            <a:r>
              <a:rPr lang="en-US" dirty="0">
                <a:latin typeface="Gill Sans MT" panose="020B0502020104020203" pitchFamily="34" charset="77"/>
              </a:rPr>
              <a:t>Zimbabwe: 	Harare (4 settlements) and Masvingo (2 settlements)</a:t>
            </a:r>
          </a:p>
          <a:p>
            <a:r>
              <a:rPr lang="en-US" dirty="0">
                <a:latin typeface="Gill Sans MT" panose="020B0502020104020203" pitchFamily="34" charset="77"/>
              </a:rPr>
              <a:t>Targeted Sites: 	Size of between 1000 and 5000 households </a:t>
            </a:r>
            <a:r>
              <a:rPr lang="en-US" dirty="0">
                <a:highlight>
                  <a:srgbClr val="00FF00"/>
                </a:highlight>
                <a:latin typeface="Gill Sans MT" panose="020B0502020104020203" pitchFamily="34" charset="77"/>
              </a:rPr>
              <a:t>with 2 picked from the Unknown City Research Project (2016-2018)</a:t>
            </a:r>
          </a:p>
          <a:p>
            <a:r>
              <a:rPr lang="en-US" dirty="0">
                <a:latin typeface="Gill Sans MT" panose="020B0502020104020203" pitchFamily="34" charset="77"/>
              </a:rPr>
              <a:t>Harare: 		</a:t>
            </a:r>
            <a:r>
              <a:rPr lang="en-US" dirty="0" err="1">
                <a:latin typeface="Gill Sans MT" panose="020B0502020104020203" pitchFamily="34" charset="77"/>
              </a:rPr>
              <a:t>Budiriro</a:t>
            </a:r>
            <a:r>
              <a:rPr lang="en-US" dirty="0">
                <a:latin typeface="Gill Sans MT" panose="020B0502020104020203" pitchFamily="34" charset="77"/>
              </a:rPr>
              <a:t> 5 Extn, Churu Farm, </a:t>
            </a:r>
            <a:r>
              <a:rPr lang="en-US" dirty="0" err="1">
                <a:highlight>
                  <a:srgbClr val="00FF00"/>
                </a:highlight>
                <a:latin typeface="Gill Sans MT" panose="020B0502020104020203" pitchFamily="34" charset="77"/>
              </a:rPr>
              <a:t>Hatcliffe</a:t>
            </a:r>
            <a:r>
              <a:rPr lang="en-US" dirty="0">
                <a:highlight>
                  <a:srgbClr val="00FF00"/>
                </a:highlight>
                <a:latin typeface="Gill Sans MT" panose="020B0502020104020203" pitchFamily="34" charset="77"/>
              </a:rPr>
              <a:t> Extn, and </a:t>
            </a:r>
            <a:r>
              <a:rPr lang="en-US" dirty="0" err="1">
                <a:highlight>
                  <a:srgbClr val="00FF00"/>
                </a:highlight>
                <a:latin typeface="Gill Sans MT" panose="020B0502020104020203" pitchFamily="34" charset="77"/>
              </a:rPr>
              <a:t>Hopley</a:t>
            </a:r>
            <a:endParaRPr lang="en-US" dirty="0">
              <a:highlight>
                <a:srgbClr val="00FF00"/>
              </a:highlight>
              <a:latin typeface="Gill Sans MT" panose="020B0502020104020203" pitchFamily="34" charset="77"/>
            </a:endParaRPr>
          </a:p>
          <a:p>
            <a:r>
              <a:rPr lang="en-US" dirty="0">
                <a:latin typeface="Gill Sans MT" panose="020B0502020104020203" pitchFamily="34" charset="77"/>
              </a:rPr>
              <a:t>Masvingo:		Old </a:t>
            </a:r>
            <a:r>
              <a:rPr lang="en-US" dirty="0" err="1">
                <a:latin typeface="Gill Sans MT" panose="020B0502020104020203" pitchFamily="34" charset="77"/>
              </a:rPr>
              <a:t>Mucheke</a:t>
            </a:r>
            <a:r>
              <a:rPr lang="en-US" dirty="0">
                <a:latin typeface="Gill Sans MT" panose="020B0502020104020203" pitchFamily="34" charset="77"/>
              </a:rPr>
              <a:t> and Victoria Ranch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AEC5C81-032C-074F-83BC-2A877F9C9EA5}"/>
              </a:ext>
            </a:extLst>
          </p:cNvPr>
          <p:cNvSpPr txBox="1"/>
          <p:nvPr/>
        </p:nvSpPr>
        <p:spPr>
          <a:xfrm>
            <a:off x="10121758" y="0"/>
            <a:ext cx="19547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/>
              <a:t>24.2.2022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27113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9E4E588-EFC5-5143-A7F8-435102845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60" y="593124"/>
            <a:ext cx="11973551" cy="109756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>
                <a:latin typeface="Gill Sans MT" panose="020B0502020104020203" pitchFamily="34" charset="77"/>
              </a:rPr>
              <a:t>Research Design &amp; Methods by Question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44FEA9CA-07E8-3A45-BDC4-02563257D8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64345"/>
              </p:ext>
            </p:extLst>
          </p:nvPr>
        </p:nvGraphicFramePr>
        <p:xfrm>
          <a:off x="24861" y="1825625"/>
          <a:ext cx="11973550" cy="3862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CAEC5C81-032C-074F-83BC-2A877F9C9EA5}"/>
              </a:ext>
            </a:extLst>
          </p:cNvPr>
          <p:cNvSpPr txBox="1"/>
          <p:nvPr/>
        </p:nvSpPr>
        <p:spPr>
          <a:xfrm>
            <a:off x="10121758" y="0"/>
            <a:ext cx="19547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/>
              <a:t>24.2.2022</a:t>
            </a:r>
            <a:endParaRPr lang="en-US" i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FED961-2214-9641-9CB5-3563811ABD1D}"/>
              </a:ext>
            </a:extLst>
          </p:cNvPr>
          <p:cNvSpPr txBox="1"/>
          <p:nvPr/>
        </p:nvSpPr>
        <p:spPr>
          <a:xfrm>
            <a:off x="3744097" y="4660798"/>
            <a:ext cx="8254313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Gill Sans MT" panose="020B0502020104020203" pitchFamily="34" charset="77"/>
              </a:rPr>
              <a:t>16 FGD sessions (152 px), 3132 survey respondents (Report p11). Median age 32 years. 64% always residents of the areas</a:t>
            </a:r>
          </a:p>
        </p:txBody>
      </p:sp>
    </p:spTree>
    <p:extLst>
      <p:ext uri="{BB962C8B-B14F-4D97-AF65-F5344CB8AC3E}">
        <p14:creationId xmlns:p14="http://schemas.microsoft.com/office/powerpoint/2010/main" val="250379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01BB374-C910-6A45-84BC-386AC08D8C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31DA77E-1222-E348-BF1D-2EFF6B412B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B55BC38-883D-AD48-8EFA-2A8E4AAC0D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2D73635-E260-9045-B97F-52E5B6835D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DB40388-6585-2F48-B991-6D5BC52938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8F65A65-79AF-E740-9EF4-7F622FBE6D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9E4E588-EFC5-5143-A7F8-435102845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60" y="593124"/>
            <a:ext cx="11973552" cy="109756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>
                <a:latin typeface="Gill Sans MT" panose="020B0502020104020203" pitchFamily="34" charset="77"/>
              </a:rPr>
              <a:t>Preliminary Findings: Profiles &amp; FGD Insights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00A18A-1FA1-C944-B72C-33FD1C7FC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60" y="1825626"/>
            <a:ext cx="12167139" cy="3809056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New to aged settlements, 6yrs (CF), 17yrs (H, BE &amp; VR), 29yrs (HE) &amp; 130yrs (OM)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All experience slow, contested to standstill infrastructure and service transitions. This makes for poor services. Areas are prone to disasters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Although not chosen for the study education &amp; health grids are acutely under-provided. Only OM better on health and education, H on health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Approval &amp; completeness of housing variable. Lowest in CF &amp; H while upgrading is overdue in OM (partly underway)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Incompletely arrayed land admin with vague &amp; fluid role and structures for local &amp; national government as well as local organizations (LO’s). LO number &amp; mix highest in VR making for complex planning-management (&amp; is least in OM)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Diverse and stabilizing resident population. H is most diverse &amp; populous. Most experience localized displacements, ‘informal occupations’ &amp; ‘normal’ exits/entries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AEC5C81-032C-074F-83BC-2A877F9C9EA5}"/>
              </a:ext>
            </a:extLst>
          </p:cNvPr>
          <p:cNvSpPr txBox="1"/>
          <p:nvPr/>
        </p:nvSpPr>
        <p:spPr>
          <a:xfrm>
            <a:off x="10121758" y="0"/>
            <a:ext cx="19547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/>
              <a:t>24.2.2022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2562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9E4E588-EFC5-5143-A7F8-435102845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709" y="593124"/>
            <a:ext cx="11800703" cy="109756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>
                <a:latin typeface="Gill Sans MT" panose="020B0502020104020203" pitchFamily="34" charset="77"/>
              </a:rPr>
              <a:t>Preliminary Findings: Security of Tenure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00A18A-1FA1-C944-B72C-33FD1C7FC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709" y="1945258"/>
            <a:ext cx="9489988" cy="3880894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Considerable security: 64% of respondents have always been residents of areas. 49% feel state protection from eviction is likely.  47% have a land/housing ‘document’ (VR &amp; HE top @59% with CF least @32%).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Diversity of land/housing ‘documents’: 33% ‘Certificates’, 30% Leases (Council &amp; National </a:t>
            </a:r>
            <a:r>
              <a:rPr lang="en-US" dirty="0" err="1">
                <a:latin typeface="Gill Sans MT" panose="020B0502020104020203" pitchFamily="34" charset="77"/>
              </a:rPr>
              <a:t>Gvt</a:t>
            </a:r>
            <a:r>
              <a:rPr lang="en-US" dirty="0">
                <a:latin typeface="Gill Sans MT" panose="020B0502020104020203" pitchFamily="34" charset="77"/>
              </a:rPr>
              <a:t>), 10% utility bills, </a:t>
            </a:r>
            <a:r>
              <a:rPr lang="en-US" b="1" dirty="0">
                <a:highlight>
                  <a:srgbClr val="FFFF00"/>
                </a:highlight>
                <a:latin typeface="Gill Sans MT" panose="020B0502020104020203" pitchFamily="34" charset="77"/>
              </a:rPr>
              <a:t>18% Title Deeds </a:t>
            </a:r>
            <a:r>
              <a:rPr lang="en-US" dirty="0">
                <a:latin typeface="Gill Sans MT" panose="020B0502020104020203" pitchFamily="34" charset="77"/>
              </a:rPr>
              <a:t>with the remainder being rental contracts, party letters and ‘caretaking agreements’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Only 26% got land/housing from the state (local/national) directly. 10% bought. Remainder (nearly 2/3) were allocated through LO’s. This may explain ‘paperwork’ diversity &amp; limitations. It also shows how settled alternative models have become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The findings extend the classic ‘notions of land/housing tenure security’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AEC5C81-032C-074F-83BC-2A877F9C9EA5}"/>
              </a:ext>
            </a:extLst>
          </p:cNvPr>
          <p:cNvSpPr txBox="1"/>
          <p:nvPr/>
        </p:nvSpPr>
        <p:spPr>
          <a:xfrm>
            <a:off x="10121758" y="0"/>
            <a:ext cx="19547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/>
              <a:t>24.2.2022</a:t>
            </a:r>
            <a:endParaRPr lang="en-US" i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B7A7AD-6AE0-8247-949B-610F05EA89D8}"/>
              </a:ext>
            </a:extLst>
          </p:cNvPr>
          <p:cNvSpPr txBox="1"/>
          <p:nvPr/>
        </p:nvSpPr>
        <p:spPr>
          <a:xfrm>
            <a:off x="9687697" y="1791145"/>
            <a:ext cx="2388858" cy="30469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highlight>
                  <a:srgbClr val="FFFF00"/>
                </a:highlight>
                <a:latin typeface="Gill Sans MT" panose="020B0502020104020203" pitchFamily="34" charset="77"/>
              </a:rPr>
              <a:t>On 18% with Title Deeds</a:t>
            </a:r>
          </a:p>
          <a:p>
            <a:pPr marL="342900" indent="-342900">
              <a:buAutoNum type="arabicPeriod"/>
            </a:pPr>
            <a:r>
              <a:rPr lang="en-US" sz="1600" dirty="0">
                <a:latin typeface="Gill Sans MT" panose="020B0502020104020203" pitchFamily="34" charset="77"/>
              </a:rPr>
              <a:t>OM’s 53 of 352 (15%) is credible given post-1980 homeownership policy</a:t>
            </a:r>
          </a:p>
          <a:p>
            <a:pPr marL="342900" indent="-342900">
              <a:buAutoNum type="arabicPeriod"/>
            </a:pPr>
            <a:r>
              <a:rPr lang="en-US" sz="1600" dirty="0">
                <a:latin typeface="Gill Sans MT" panose="020B0502020104020203" pitchFamily="34" charset="77"/>
              </a:rPr>
              <a:t>151/554 in VC (27.3%) is legally impossible </a:t>
            </a:r>
          </a:p>
          <a:p>
            <a:pPr marL="342900" indent="-342900">
              <a:buAutoNum type="arabicPeriod"/>
            </a:pPr>
            <a:r>
              <a:rPr lang="en-US" sz="1600" dirty="0">
                <a:latin typeface="Gill Sans MT" panose="020B0502020104020203" pitchFamily="34" charset="77"/>
              </a:rPr>
              <a:t>This is possibly the case for H’s 32/921 (3.5%), CF’s 3/432 (0.7%) &amp; BE’s 53/464 (11.4%)</a:t>
            </a:r>
          </a:p>
        </p:txBody>
      </p:sp>
    </p:spTree>
    <p:extLst>
      <p:ext uri="{BB962C8B-B14F-4D97-AF65-F5344CB8AC3E}">
        <p14:creationId xmlns:p14="http://schemas.microsoft.com/office/powerpoint/2010/main" val="44875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9E4E588-EFC5-5143-A7F8-435102845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709" y="593124"/>
            <a:ext cx="11878845" cy="109756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3600" dirty="0">
                <a:latin typeface="Gill Sans MT" panose="020B0502020104020203" pitchFamily="34" charset="77"/>
              </a:rPr>
              <a:t>Preliminary Findings: Extent of Self-Provisioning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00A18A-1FA1-C944-B72C-33FD1C7FC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709" y="1945258"/>
            <a:ext cx="6277232" cy="4319618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Above 40% of residents of the areas provide their own water and sanitation. State provision is higher for sanitation @ 36% and lower for water at 22%. Neighbors (shared services), NGOs, and local private sector make up the difference for both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Except OM the other settlements are not yet on the national electricity grid. (87% off-grid). For cooking fuelwood tops @48% followed by LPG @37% while for lighting solar tops @46% followed by 25% candles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48% of respondents were unsatisfied with transport, 41% satisfied and 11% ‘on the fence’. Bus-based public transport (ZUPCO’s) is limited due to poor state of roads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ill Sans MT" panose="020B0502020104020203" pitchFamily="34" charset="77"/>
              </a:rPr>
              <a:t>Mobile telephony is at 61% with 49% using their devices to access the internet and 78% access phone-mediated financial services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AEC5C81-032C-074F-83BC-2A877F9C9EA5}"/>
              </a:ext>
            </a:extLst>
          </p:cNvPr>
          <p:cNvSpPr txBox="1"/>
          <p:nvPr/>
        </p:nvSpPr>
        <p:spPr>
          <a:xfrm>
            <a:off x="10121758" y="0"/>
            <a:ext cx="19547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/>
              <a:t>24.2.2022</a:t>
            </a:r>
            <a:endParaRPr lang="en-US" i="1" dirty="0"/>
          </a:p>
        </p:txBody>
      </p: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BD3F6E0B-0DE7-A94E-882B-5607EE8E02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9212041"/>
              </p:ext>
            </p:extLst>
          </p:nvPr>
        </p:nvGraphicFramePr>
        <p:xfrm>
          <a:off x="6886171" y="2086145"/>
          <a:ext cx="5108120" cy="3857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9487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5507</TotalTime>
  <Words>1492</Words>
  <Application>Microsoft Office PowerPoint</Application>
  <PresentationFormat>Widescreen</PresentationFormat>
  <Paragraphs>110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Gill Sans MT</vt:lpstr>
      <vt:lpstr>Office Theme</vt:lpstr>
      <vt:lpstr>Inclusive Urban Infrastructure Policy Seminar</vt:lpstr>
      <vt:lpstr>Seminar Overview</vt:lpstr>
      <vt:lpstr>Context: Fast Global South urbanisation</vt:lpstr>
      <vt:lpstr>Research Objectives, Questions &amp; Audiences</vt:lpstr>
      <vt:lpstr>Sites for Research Implementation</vt:lpstr>
      <vt:lpstr>Research Design &amp; Methods by Question</vt:lpstr>
      <vt:lpstr>Preliminary Findings: Profiles &amp; FGD Insights</vt:lpstr>
      <vt:lpstr>Preliminary Findings: Security of Tenure</vt:lpstr>
      <vt:lpstr>Preliminary Findings: Extent of Self-Provisioning</vt:lpstr>
      <vt:lpstr>Emerging Messages</vt:lpstr>
      <vt:lpstr>Preliminary Policy Implications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Context: Fast global south urbanisation</dc:title>
  <dc:creator>Kudzai Chatiza</dc:creator>
  <cp:lastModifiedBy>lenovo</cp:lastModifiedBy>
  <cp:revision>21</cp:revision>
  <dcterms:created xsi:type="dcterms:W3CDTF">2022-02-16T15:17:31Z</dcterms:created>
  <dcterms:modified xsi:type="dcterms:W3CDTF">2022-03-30T08:19:32Z</dcterms:modified>
</cp:coreProperties>
</file>