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image/tiff" Extension="tiff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84" r:id="rId2"/>
    <p:sldId id="272" r:id="rId3"/>
    <p:sldId id="261" r:id="rId4"/>
    <p:sldId id="263" r:id="rId5"/>
    <p:sldId id="265" r:id="rId6"/>
    <p:sldId id="273" r:id="rId7"/>
    <p:sldId id="276" r:id="rId8"/>
    <p:sldId id="283" r:id="rId9"/>
    <p:sldId id="267" r:id="rId10"/>
    <p:sldId id="277" r:id="rId11"/>
    <p:sldId id="268" r:id="rId12"/>
    <p:sldId id="27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49"/>
    <p:restoredTop sz="94697"/>
  </p:normalViewPr>
  <p:slideViewPr>
    <p:cSldViewPr snapToGrid="0" snapToObjects="1">
      <p:cViewPr varScale="1">
        <p:scale>
          <a:sx n="82" d="100"/>
          <a:sy n="82" d="100"/>
        </p:scale>
        <p:origin x="1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0AA52-B4EB-4B98-B055-14449F532CEA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AA324-1831-44F2-BBBA-7443CA275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18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BD76F8-6249-468D-8E8D-520A4AE744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194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732EA-AC0B-724C-B8E0-79D7FD5496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EDE242-CC02-124A-8C58-8F3D03F7FB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D035D-9888-054C-B0DB-81F276F6F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DCD6-4123-2E47-8C93-4CFC1708FBB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00D73-4B6C-2B43-9940-270642AED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CBE2F-A77B-7644-B4E7-867C5910D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4B6C-C811-1E48-B7E5-5D3EB94147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710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A0AC2-6E25-C549-B363-748B72F13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9C9103-A13C-7345-8A63-273A5B7251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AE869-A161-C646-80FC-43E7517B1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DCD6-4123-2E47-8C93-4CFC1708FBB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9C5311-B8F8-B14D-B618-6BF525D3E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3999B-C142-154E-BD7B-398193C1C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4B6C-C811-1E48-B7E5-5D3EB94147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105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E1E478-FF3C-754D-8AEE-4985DBE7F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31282E-C0D8-0C41-8318-F53FF14F8C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38329-5E2D-1642-9C0D-D423E083A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DCD6-4123-2E47-8C93-4CFC1708FBB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15B57-8536-C843-B351-8CD8D2543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1F581-192D-9A4C-B9D8-53BEDA85F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4B6C-C811-1E48-B7E5-5D3EB94147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01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B7DB2-02AD-404C-ADD4-8E154FF9E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B0583-EF0C-AB4F-A050-05DFC9F8C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DB16A-CEE4-AD48-B415-1BBA20F37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DCD6-4123-2E47-8C93-4CFC1708FBB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ABA96-B91D-9143-B2FB-C1FE66496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09325-E3B8-6944-8AFA-DC05B49BD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4B6C-C811-1E48-B7E5-5D3EB94147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20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AC921-18FB-5444-9421-02DEB7D90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D874E2-38AF-854A-9C52-678E85B86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F2145-2B83-5044-9323-9622E2589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DCD6-4123-2E47-8C93-4CFC1708FBB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080C6-ABA8-514E-8262-2D094735B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CD6D2-4999-384F-AC85-858796815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4B6C-C811-1E48-B7E5-5D3EB94147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069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62968-4A7F-8A49-9CE9-A3ED3E66E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9E786-33C8-D245-9E17-8290CCA4DB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87AA09-58EC-C74A-BFC8-2A1C45787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AC4FB8-FB5F-9443-9890-D515F4F49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DCD6-4123-2E47-8C93-4CFC1708FBB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74F0B2-B580-B140-94D8-426523825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0BEB11-34D0-5142-AE85-1239CE41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4B6C-C811-1E48-B7E5-5D3EB94147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09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691D4-061F-9849-89D9-C842880D8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275193-4F49-8E43-A575-3C98E2392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B5527-3F6D-D24B-B4B9-5C68DF52EC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C5357B-BE28-5D4D-A9A8-CC6FCE84CF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D9B9BB-18CA-0249-95C8-00ED34D738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6C73EA-9CE3-8442-8FB4-002E98FE9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DCD6-4123-2E47-8C93-4CFC1708FBB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95CDF8-7D39-2B4D-A8F3-71FA890B0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39B6A0-2CCB-394E-B229-0764508A4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4B6C-C811-1E48-B7E5-5D3EB94147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96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9C1DC-5D95-8842-95A5-49A4DDD07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FE8BBC-140C-014D-B694-5ABCC8FBD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DCD6-4123-2E47-8C93-4CFC1708FBB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48CF2C-8AF7-B148-B144-C2D625F17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5141D2-816B-8641-ACB2-2ADFE672E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4B6C-C811-1E48-B7E5-5D3EB94147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879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4137B8-6E6F-994B-83D9-086851D3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DCD6-4123-2E47-8C93-4CFC1708FBB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010705-B273-FC4D-9377-50B4BF94F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D6DB5E-EDAE-6948-A0B3-4F2B2BEF6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4B6C-C811-1E48-B7E5-5D3EB94147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49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97F5E-53B4-2448-B394-B73B1FC6D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425B6-03B7-1540-A316-53A3E892B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859CDB-BB9C-9040-BDBD-8405A2935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702B39-8A79-D048-B5DD-E928EAA28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DCD6-4123-2E47-8C93-4CFC1708FBB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7DDFD3-44AB-DD44-90DD-977B1AF8D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55583E-4B17-AB4D-968E-D50FC841D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4B6C-C811-1E48-B7E5-5D3EB94147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609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BB69-314C-0644-9590-67A0786DC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395B42-B9AB-2642-AC67-FB6F2D436A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331DE-8E65-524F-AFDD-8DB04C0F0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E902B8-1243-414D-88FE-8A66B9B9C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DCD6-4123-2E47-8C93-4CFC1708FBB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2F0CA1-AF6D-834D-853F-9E8FE98F6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2F0D48-2B0F-8D41-9D9A-A0382017E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4B6C-C811-1E48-B7E5-5D3EB94147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201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A83490-55EB-BF4B-92EB-13A98E532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2F3FA-F816-8C47-9779-D72EE7876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FAF21-DADC-004A-BC10-7A18A56D0F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ADCD6-4123-2E47-8C93-4CFC1708FBB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1C729-51B4-9246-BF28-F9C21F6F4F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9476E-59A3-3148-861E-F7CCD8D06B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A4B6C-C811-1E48-B7E5-5D3EB94147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089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8" Target="../media/image6.png" Type="http://schemas.openxmlformats.org/officeDocument/2006/relationships/image"/><Relationship Id="rId3" Target="../media/image1.png" Type="http://schemas.openxmlformats.org/officeDocument/2006/relationships/image"/><Relationship Id="rId7" Target="../media/image5.png" Type="http://schemas.openxmlformats.org/officeDocument/2006/relationships/image"/><Relationship Id="rId12" Target="../media/image10.jp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1.xml" Type="http://schemas.openxmlformats.org/officeDocument/2006/relationships/slideLayout"/><Relationship Id="rId6" Target="../media/image4.png" Type="http://schemas.openxmlformats.org/officeDocument/2006/relationships/image"/><Relationship Id="rId11" Target="../media/image9.png" Type="http://schemas.openxmlformats.org/officeDocument/2006/relationships/image"/><Relationship Id="rId5" Target="../media/image3.png" Type="http://schemas.openxmlformats.org/officeDocument/2006/relationships/image"/><Relationship Id="rId10" Target="../media/image8.jpeg" Type="http://schemas.openxmlformats.org/officeDocument/2006/relationships/image"/><Relationship Id="rId4" Target="../media/image2.png" Type="http://schemas.openxmlformats.org/officeDocument/2006/relationships/image"/><Relationship Id="rId9" Target="../media/image7.png" Type="http://schemas.openxmlformats.org/officeDocument/2006/relationships/image"/></Relationships>
</file>

<file path=ppt/slides/_rels/slide10.xml.rels><?xml version="1.0" encoding="UTF-8" standalone="yes" ?><Relationships xmlns="http://schemas.openxmlformats.org/package/2006/relationships"><Relationship Id="rId2" Target="../media/image1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 ?><Relationships xmlns="http://schemas.openxmlformats.org/package/2006/relationships"><Relationship Id="rId2" Target="../media/image13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media/image14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 ?><Relationships xmlns="http://schemas.openxmlformats.org/package/2006/relationships"><Relationship Id="rId2" Target="../media/image16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58B7A-C3D0-F84E-8500-4E7D5BA4B9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511559"/>
            <a:ext cx="8602824" cy="500120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br>
              <a:rPr lang="en-GB" sz="3600" b="1" dirty="0"/>
            </a:b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Systems of Provision Approach: Who gets what, how and why</a:t>
            </a:r>
            <a:br>
              <a:rPr lang="en-GB" sz="3600" dirty="0"/>
            </a:br>
            <a:br>
              <a:rPr lang="en-GB" sz="3600" dirty="0"/>
            </a:br>
            <a:r>
              <a:rPr lang="en-US" sz="29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Kate Bayliss</a:t>
            </a:r>
            <a:br>
              <a:rPr lang="en-US" sz="2900" b="1" dirty="0"/>
            </a:b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University of Sussex and </a:t>
            </a:r>
            <a:b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SOAS, University of London</a:t>
            </a:r>
            <a:br>
              <a:rPr lang="en-US" sz="2800" dirty="0"/>
            </a:br>
            <a:br>
              <a:rPr lang="en-US" dirty="0"/>
            </a:b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7FE4930-82CA-EA4A-BBBF-E9FB60A62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4774" y="6024728"/>
            <a:ext cx="1512272" cy="788494"/>
          </a:xfrm>
          <a:prstGeom prst="rect">
            <a:avLst/>
          </a:prstGeom>
        </p:spPr>
      </p:pic>
      <p:sp>
        <p:nvSpPr>
          <p:cNvPr id="5" name="AutoShape 2">
            <a:extLst>
              <a:ext uri="{FF2B5EF4-FFF2-40B4-BE49-F238E27FC236}">
                <a16:creationId xmlns:a16="http://schemas.microsoft.com/office/drawing/2014/main" id="{E74D210F-8E4E-4208-95D5-40760053E7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35F20D9-F433-488D-A7AB-B1CE96089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5999" y="6029324"/>
            <a:ext cx="1540516" cy="82585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375" y="6027551"/>
            <a:ext cx="1011558" cy="80584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892" y="6027551"/>
            <a:ext cx="1447720" cy="81641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413" y="6024726"/>
            <a:ext cx="984595" cy="78849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80F6FE4-F6B7-664B-A468-9CBD4DC38BF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08902" y="6032147"/>
            <a:ext cx="1684692" cy="82585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1E99E4F-6C3C-1044-BF13-05790F4F467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10365" y="32236"/>
            <a:ext cx="1118144" cy="82573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CF3D14B-794B-8441-A0D4-1DE70BCB5EC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" y="48353"/>
            <a:ext cx="1272539" cy="82573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5C96AB6-080B-B244-8703-741968B28A3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72540" y="32235"/>
            <a:ext cx="1091299" cy="82573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6C8B9CB-97F5-4ADD-AFC7-F752C20E2C1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743803" y="32236"/>
            <a:ext cx="2351314" cy="857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052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ED63539-A8FC-FF40-B529-A39687378E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624590"/>
            <a:ext cx="11162292" cy="556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618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8D244-26CA-1F44-B9C4-A00CB05E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conclude – why use the SoP approach?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9CAD1-E268-AA48-975B-5AA4B3077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SoP offers an innovative real-world way of understanding consumption (and other) outcomes, lifting the lid on the underlying social relations. </a:t>
            </a:r>
          </a:p>
          <a:p>
            <a:r>
              <a:rPr lang="en-GB" dirty="0"/>
              <a:t>Goes beyond superficial indicators to unpack the real world complexities that sustain specific outcomes – the prevailing narratives and cultures, the common senses that create and perpetuate systems. </a:t>
            </a:r>
          </a:p>
          <a:p>
            <a:r>
              <a:rPr lang="en-GB" dirty="0"/>
              <a:t>Joins up segments that are treated separately – moves the focus from the individual to the system.</a:t>
            </a:r>
          </a:p>
          <a:p>
            <a:r>
              <a:rPr lang="en-GB" dirty="0"/>
              <a:t>Identifies leverage points for change. </a:t>
            </a:r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253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9A8D8-1A0D-2848-9107-EDC54A5EE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Thank you!</a:t>
            </a:r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dirty="0"/>
              <a:t>kb6@soas.ac.uk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C49F89A-AB61-E844-ADAD-F1B140542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893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8054139-3129-5E49-BE76-3ECB949C2B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5478" y="460924"/>
            <a:ext cx="4618892" cy="6158523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A5FD533-CC85-5E44-9D62-B90BAD7D6F43}"/>
              </a:ext>
            </a:extLst>
          </p:cNvPr>
          <p:cNvSpPr txBox="1">
            <a:spLocks/>
          </p:cNvSpPr>
          <p:nvPr/>
        </p:nvSpPr>
        <p:spPr>
          <a:xfrm>
            <a:off x="6049108" y="1825625"/>
            <a:ext cx="530469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is the SoP approach?</a:t>
            </a:r>
          </a:p>
          <a:p>
            <a:r>
              <a:rPr lang="en-US" dirty="0"/>
              <a:t>What are the core elements? </a:t>
            </a:r>
          </a:p>
          <a:p>
            <a:r>
              <a:rPr lang="en-US" dirty="0"/>
              <a:t>Examples of SoP case studies</a:t>
            </a:r>
          </a:p>
          <a:p>
            <a:r>
              <a:rPr lang="en-US" dirty="0"/>
              <a:t>Conclusion – why use the SoP approach</a:t>
            </a:r>
          </a:p>
          <a:p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8771A5E-C7FE-F446-8207-6B4644F94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9108" y="365125"/>
            <a:ext cx="5304692" cy="1325563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811362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40DBF-E93E-FA40-AFDD-01FDAF984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SoP approach?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EC0D5-18F7-0948-873F-88379C127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89421"/>
            <a:ext cx="7346431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Developed by Ben Fine and Ellen Leopold in 1990s.</a:t>
            </a:r>
          </a:p>
          <a:p>
            <a:r>
              <a:rPr lang="en-US" dirty="0"/>
              <a:t>A framework for understanding the messy realities of the drivers of consumption outcomes.</a:t>
            </a:r>
          </a:p>
          <a:p>
            <a:r>
              <a:rPr lang="en-US" dirty="0"/>
              <a:t>In part a reaction against the failings of neoclassical economics to adequately explain consumption. </a:t>
            </a:r>
          </a:p>
          <a:p>
            <a:r>
              <a:rPr lang="en-US" dirty="0"/>
              <a:t>Turned to other social sciences – anthropology, sociology, psychology. </a:t>
            </a:r>
          </a:p>
          <a:p>
            <a:r>
              <a:rPr lang="en-US" dirty="0"/>
              <a:t>Core premise – consumption linked to production in a vertically integrated system.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14754F-255E-0B41-AFCB-169ECDD5F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528" y="1027906"/>
            <a:ext cx="3149600" cy="48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473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487E0-2A55-A448-8561-AAE122BC8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SoP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9755A-DA46-CC46-B924-90AD5E2F3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Agents</a:t>
            </a:r>
          </a:p>
          <a:p>
            <a:r>
              <a:rPr lang="en-US" dirty="0"/>
              <a:t>Structures</a:t>
            </a:r>
          </a:p>
          <a:p>
            <a:r>
              <a:rPr lang="en-US" dirty="0"/>
              <a:t>Processes</a:t>
            </a:r>
          </a:p>
          <a:p>
            <a:r>
              <a:rPr lang="en-US" dirty="0"/>
              <a:t>Relations</a:t>
            </a:r>
          </a:p>
          <a:p>
            <a:r>
              <a:rPr lang="en-US" dirty="0"/>
              <a:t>Material cultures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And specificity and context are key!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16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197A8-B0F7-F947-8495-F402243A9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SoP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AC735-EF42-B141-8D5A-F718D77EA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SoP is an approach, not a methodology. </a:t>
            </a:r>
          </a:p>
          <a:p>
            <a:r>
              <a:rPr lang="en-US" sz="3200" dirty="0"/>
              <a:t>Mixed research methods.</a:t>
            </a:r>
          </a:p>
          <a:p>
            <a:r>
              <a:rPr lang="en-US" sz="3200" dirty="0"/>
              <a:t>Inductive approach.</a:t>
            </a:r>
          </a:p>
          <a:p>
            <a:r>
              <a:rPr lang="en-US" sz="3200" dirty="0"/>
              <a:t>Research will not follow a linear path.</a:t>
            </a:r>
          </a:p>
          <a:p>
            <a:r>
              <a:rPr lang="en-US" sz="3200" dirty="0"/>
              <a:t>Setting of SoP boundaries will also be inductive, depending on area of interest and available resources.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51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00DCA23-8ACC-B848-A728-D95959ABF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82" y="1004341"/>
            <a:ext cx="5201587" cy="5258450"/>
          </a:xfrm>
        </p:spPr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37533C5-A4C2-AB45-B0B0-B40214407EA6}"/>
              </a:ext>
            </a:extLst>
          </p:cNvPr>
          <p:cNvSpPr txBox="1">
            <a:spLocks/>
          </p:cNvSpPr>
          <p:nvPr/>
        </p:nvSpPr>
        <p:spPr>
          <a:xfrm>
            <a:off x="5709331" y="794479"/>
            <a:ext cx="5972331" cy="5636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DA5CCAC-48A7-1D47-A52A-2CB63B6D56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547" y="673405"/>
            <a:ext cx="5529449" cy="563630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EC5AFC0-71DA-1244-BC8D-A5756B4F7AC1}"/>
              </a:ext>
            </a:extLst>
          </p:cNvPr>
          <p:cNvSpPr/>
          <p:nvPr/>
        </p:nvSpPr>
        <p:spPr>
          <a:xfrm>
            <a:off x="5794996" y="860065"/>
            <a:ext cx="638585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commodity itself shapes production and consumption.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Agents - Car producers have political clout.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Agents – Strong state support for car use.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Across political spectrum supporting car ownership seen as common sense.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Structures of land use promote vehicle ownership.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Material cultures – cars are associated with far more than basic function.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Their SoP study exposes a </a:t>
            </a:r>
          </a:p>
          <a:p>
            <a:pPr algn="ctr"/>
            <a:r>
              <a:rPr lang="en-GB" sz="2400" dirty="0"/>
              <a:t>“deeply self-reinforcing system, apparently immune from economic and political pendulum swings, able to bend the forces that sway the rest of the society to its purpose.”</a:t>
            </a:r>
          </a:p>
        </p:txBody>
      </p:sp>
    </p:spTree>
    <p:extLst>
      <p:ext uri="{BB962C8B-B14F-4D97-AF65-F5344CB8AC3E}">
        <p14:creationId xmlns:p14="http://schemas.microsoft.com/office/powerpoint/2010/main" val="29005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956A3-9828-4449-8EAB-C12F700C6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2554" y="365124"/>
            <a:ext cx="5562600" cy="608256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0C3F66A-F983-C849-B837-9B88224772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832" y="200232"/>
            <a:ext cx="6377353" cy="5838092"/>
          </a:xfrm>
          <a:prstGeom prst="rect">
            <a:avLst/>
          </a:prstGeom>
        </p:spPr>
      </p:pic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F3C3330D-5E63-7F4F-9E56-90D29E8D09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174784" y="579679"/>
            <a:ext cx="3917770" cy="565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947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413FD-321E-0E45-B20E-AE23CA1A8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fashion and clothing poverty SoP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7BF6D-22A3-7744-A959-078936FDE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Agents – agricultural workers, manufacturers, retailers, designers, advertisers, company shareholders – spatially segregated.</a:t>
            </a:r>
          </a:p>
          <a:p>
            <a:r>
              <a:rPr lang="en-US" dirty="0"/>
              <a:t>Structures - </a:t>
            </a:r>
            <a:r>
              <a:rPr lang="en-GB" dirty="0"/>
              <a:t>unequal structures of clothing production are embedded in relations and engagement in international trade that date back to the colonial era. </a:t>
            </a:r>
          </a:p>
          <a:p>
            <a:r>
              <a:rPr lang="en-US" dirty="0"/>
              <a:t>Material cultures – pressure to overconsume fast fashion </a:t>
            </a:r>
            <a:r>
              <a:rPr lang="en-US" dirty="0">
                <a:sym typeface="Wingdings" pitchFamily="2" charset="2"/>
              </a:rPr>
              <a:t> vast surplus.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“Rich consumers around the world enjoy a great range of clothes, but sadly are complicit in a process that locks many of the world’s poor in Africa, Asia and Latin America into a partial dependency on second-hand clothing imports.”</a:t>
            </a:r>
          </a:p>
          <a:p>
            <a:r>
              <a:rPr lang="en-US" dirty="0"/>
              <a:t>Ethical consumption - </a:t>
            </a:r>
            <a:r>
              <a:rPr lang="en-GB" dirty="0"/>
              <a:t>capitalism’s “elegant solution” to the criticisms raised - can be used to further “embed the logic of inequality.”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82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8BE41-C535-3147-B94F-1E9663453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2238" y="577972"/>
            <a:ext cx="5338807" cy="579938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2D4FA83-1757-394C-BA20-8DFEAF03C4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2638" y="480646"/>
            <a:ext cx="8848807" cy="579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879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4409</TotalTime>
  <Words>507</Words>
  <Application>Microsoft Office PowerPoint</Application>
  <PresentationFormat>Widescreen</PresentationFormat>
  <Paragraphs>50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 The Systems of Provision Approach: Who gets what, how and why  Kate Bayliss University of Sussex and  SOAS, University of London  </vt:lpstr>
      <vt:lpstr>Outline</vt:lpstr>
      <vt:lpstr>What is the SoP approach?</vt:lpstr>
      <vt:lpstr>Core SoP elements</vt:lpstr>
      <vt:lpstr>Doing SoP research</vt:lpstr>
      <vt:lpstr> </vt:lpstr>
      <vt:lpstr>PowerPoint Presentation</vt:lpstr>
      <vt:lpstr>Fast fashion and clothing poverty SoP</vt:lpstr>
      <vt:lpstr>PowerPoint Presentation</vt:lpstr>
      <vt:lpstr>PowerPoint Presentation</vt:lpstr>
      <vt:lpstr>To conclude – why use the SoP approach?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Systems of Provision approach: who gets what, why and how</dc:title>
  <dc:creator>Kate Bayliss</dc:creator>
  <cp:lastModifiedBy>Sunit Bagree</cp:lastModifiedBy>
  <cp:revision>49</cp:revision>
  <dcterms:created xsi:type="dcterms:W3CDTF">2021-03-14T18:28:10Z</dcterms:created>
  <dcterms:modified xsi:type="dcterms:W3CDTF">2021-06-22T12:27:15Z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508622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