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4" r:id="rId2"/>
    <p:sldId id="272" r:id="rId3"/>
    <p:sldId id="261" r:id="rId4"/>
    <p:sldId id="263" r:id="rId5"/>
    <p:sldId id="265" r:id="rId6"/>
    <p:sldId id="273" r:id="rId7"/>
    <p:sldId id="276" r:id="rId8"/>
    <p:sldId id="283" r:id="rId9"/>
    <p:sldId id="267" r:id="rId10"/>
    <p:sldId id="277" r:id="rId11"/>
    <p:sldId id="268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49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AA52-B4EB-4B98-B055-14449F532CEA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AA324-1831-44F2-BBBA-7443CA275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BD76F8-6249-468D-8E8D-520A4AE744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9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32EA-AC0B-724C-B8E0-79D7FD549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DE242-CC02-124A-8C58-8F3D03F7F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D035D-9888-054C-B0DB-81F276F6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00D73-4B6C-2B43-9940-270642AE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CBE2F-A77B-7644-B4E7-867C5910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1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0AC2-6E25-C549-B363-748B72F1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C9103-A13C-7345-8A63-273A5B725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AE869-A161-C646-80FC-43E7517B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C5311-B8F8-B14D-B618-6BF525D3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3999B-C142-154E-BD7B-398193C1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0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1E478-FF3C-754D-8AEE-4985DBE7F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1282E-C0D8-0C41-8318-F53FF14F8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38329-5E2D-1642-9C0D-D423E083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15B57-8536-C843-B351-8CD8D254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1F581-192D-9A4C-B9D8-53BEDA85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7DB2-02AD-404C-ADD4-8E154FF9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0583-EF0C-AB4F-A050-05DFC9F8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DB16A-CEE4-AD48-B415-1BBA20F3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ABA96-B91D-9143-B2FB-C1FE6649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9325-E3B8-6944-8AFA-DC05B49B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C921-18FB-5444-9421-02DEB7D9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874E2-38AF-854A-9C52-678E85B86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2145-2B83-5044-9323-9622E258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080C6-ABA8-514E-8262-2D094735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CD6D2-4999-384F-AC85-85879681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6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2968-4A7F-8A49-9CE9-A3ED3E66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9E786-33C8-D245-9E17-8290CCA4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7AA09-58EC-C74A-BFC8-2A1C45787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C4FB8-FB5F-9443-9890-D515F4F4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F0B2-B580-B140-94D8-42652382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BEB11-34D0-5142-AE85-1239CE41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9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91D4-061F-9849-89D9-C842880D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75193-4F49-8E43-A575-3C98E2392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B5527-3F6D-D24B-B4B9-5C68DF52E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5357B-BE28-5D4D-A9A8-CC6FCE84C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9B9BB-18CA-0249-95C8-00ED34D73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C73EA-9CE3-8442-8FB4-002E98FE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95CDF8-7D39-2B4D-A8F3-71FA890B0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9B6A0-2CCB-394E-B229-0764508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6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C1DC-5D95-8842-95A5-49A4DDD0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E8BBC-140C-014D-B694-5ABCC8FB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8CF2C-8AF7-B148-B144-C2D625F1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141D2-816B-8641-ACB2-2ADFE672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7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137B8-6E6F-994B-83D9-086851D3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10705-B273-FC4D-9377-50B4BF94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6DB5E-EDAE-6948-A0B3-4F2B2BEF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9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7F5E-53B4-2448-B394-B73B1FC6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425B6-03B7-1540-A316-53A3E892B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59CDB-BB9C-9040-BDBD-8405A2935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02B39-8A79-D048-B5DD-E928EAA2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DDFD3-44AB-DD44-90DD-977B1AF8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5583E-4B17-AB4D-968E-D50FC841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0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BB69-314C-0644-9590-67A0786D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95B42-B9AB-2642-AC67-FB6F2D436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331DE-8E65-524F-AFDD-8DB04C0F0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902B8-1243-414D-88FE-8A66B9B9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F0CA1-AF6D-834D-853F-9E8FE98F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F0D48-2B0F-8D41-9D9A-A0382017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0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83490-55EB-BF4B-92EB-13A98E53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2F3FA-F816-8C47-9779-D72EE7876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FAF21-DADC-004A-BC10-7A18A56D0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DCD6-4123-2E47-8C93-4CFC1708FBB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1C729-51B4-9246-BF28-F9C21F6F4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476E-59A3-3148-861E-F7CCD8D06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4B6C-C811-1E48-B7E5-5D3EB94147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8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6.png" Type="http://schemas.openxmlformats.org/officeDocument/2006/relationships/image"/><Relationship Id="rId3" Target="../media/image1.png" Type="http://schemas.openxmlformats.org/officeDocument/2006/relationships/image"/><Relationship Id="rId7" Target="../media/image5.png" Type="http://schemas.openxmlformats.org/officeDocument/2006/relationships/image"/><Relationship Id="rId12" Target="../media/image10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6" Target="../media/image4.png" Type="http://schemas.openxmlformats.org/officeDocument/2006/relationships/image"/><Relationship Id="rId11" Target="../media/image9.png" Type="http://schemas.openxmlformats.org/officeDocument/2006/relationships/image"/><Relationship Id="rId5" Target="../media/image3.png" Type="http://schemas.openxmlformats.org/officeDocument/2006/relationships/image"/><Relationship Id="rId10" Target="../media/image8.jpeg" Type="http://schemas.openxmlformats.org/officeDocument/2006/relationships/image"/><Relationship Id="rId4" Target="../media/image2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8B7A-C3D0-F84E-8500-4E7D5BA4B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11559"/>
            <a:ext cx="8602824" cy="500120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GB" sz="3600" b="1" dirty="0"/>
            </a:b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Systems of Provision Approach: Who gets what, how and why</a:t>
            </a:r>
            <a:br>
              <a:rPr lang="en-GB" sz="3600" dirty="0"/>
            </a:br>
            <a:br>
              <a:rPr lang="en-GB" sz="3600" dirty="0"/>
            </a:br>
            <a:r>
              <a:rPr lang="en-US" sz="2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Kate Bayliss</a:t>
            </a:r>
            <a:br>
              <a:rPr lang="en-US" sz="2900" b="1" dirty="0"/>
            </a:b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Sussex and </a:t>
            </a:r>
            <a:b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SOAS, University of London</a:t>
            </a:r>
            <a:br>
              <a:rPr lang="en-US" sz="2800" dirty="0"/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FE4930-82CA-EA4A-BBBF-E9FB60A62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774" y="6024728"/>
            <a:ext cx="1512272" cy="788494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E74D210F-8E4E-4208-95D5-40760053E7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5F20D9-F433-488D-A7AB-B1CE96089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5999" y="6029324"/>
            <a:ext cx="1540516" cy="825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5" y="6027551"/>
            <a:ext cx="1011558" cy="805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92" y="6027551"/>
            <a:ext cx="1447720" cy="8164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13" y="6024726"/>
            <a:ext cx="984595" cy="7884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0F6FE4-F6B7-664B-A468-9CBD4DC38B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08902" y="6032147"/>
            <a:ext cx="1684692" cy="82585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E99E4F-6C3C-1044-BF13-05790F4F46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0365" y="32236"/>
            <a:ext cx="1118144" cy="82573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F3D14B-794B-8441-A0D4-1DE70BCB5E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" y="48353"/>
            <a:ext cx="1272539" cy="8257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5C96AB6-080B-B244-8703-741968B28A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72540" y="32235"/>
            <a:ext cx="1091299" cy="8257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C8B9CB-97F5-4ADD-AFC7-F752C20E2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3803" y="32236"/>
            <a:ext cx="2351314" cy="85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5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D63539-A8FC-FF40-B529-A39687378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24590"/>
            <a:ext cx="11162292" cy="556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1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D244-26CA-1F44-B9C4-A00CB05E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conclude – why use the SoP approach?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9CAD1-E268-AA48-975B-5AA4B3077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SoP offers an innovative real-world way of understanding consumption (and other) outcomes, lifting the lid on the underlying social relations. </a:t>
            </a:r>
          </a:p>
          <a:p>
            <a:r>
              <a:rPr lang="en-GB" dirty="0"/>
              <a:t>Goes beyond superficial indicators to unpack the real world complexities that sustain specific outcomes – the prevailing narratives and cultures, the common senses that create and perpetuate systems. </a:t>
            </a:r>
          </a:p>
          <a:p>
            <a:r>
              <a:rPr lang="en-GB" dirty="0"/>
              <a:t>Joins up segments that are treated separately – moves the focus from the individual to the system.</a:t>
            </a:r>
          </a:p>
          <a:p>
            <a:r>
              <a:rPr lang="en-GB" dirty="0"/>
              <a:t>Identifies leverage points for change.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9A8D8-1A0D-2848-9107-EDC54A5E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Thank you!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kb6@soas.ac.uk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49F89A-AB61-E844-ADAD-F1B14054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9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054139-3129-5E49-BE76-3ECB949C2B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478" y="460924"/>
            <a:ext cx="4618892" cy="615852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5FD533-CC85-5E44-9D62-B90BAD7D6F43}"/>
              </a:ext>
            </a:extLst>
          </p:cNvPr>
          <p:cNvSpPr txBox="1">
            <a:spLocks/>
          </p:cNvSpPr>
          <p:nvPr/>
        </p:nvSpPr>
        <p:spPr>
          <a:xfrm>
            <a:off x="6049108" y="1825625"/>
            <a:ext cx="53046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SoP approach?</a:t>
            </a:r>
          </a:p>
          <a:p>
            <a:r>
              <a:rPr lang="en-US" dirty="0"/>
              <a:t>What are the core elements? </a:t>
            </a:r>
          </a:p>
          <a:p>
            <a:r>
              <a:rPr lang="en-US" dirty="0"/>
              <a:t>Examples of SoP case studies</a:t>
            </a:r>
          </a:p>
          <a:p>
            <a:r>
              <a:rPr lang="en-US" dirty="0"/>
              <a:t>Conclusion – why use the SoP approach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8771A5E-C7FE-F446-8207-6B4644F9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08" y="365125"/>
            <a:ext cx="5304692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1136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0DBF-E93E-FA40-AFDD-01FDAF98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SoP approach?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EC0D5-18F7-0948-873F-88379C1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89421"/>
            <a:ext cx="7346431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Developed by Ben Fine and Ellen Leopold in 1990s.</a:t>
            </a:r>
          </a:p>
          <a:p>
            <a:r>
              <a:rPr lang="en-US" dirty="0"/>
              <a:t>A framework for understanding the messy realities of the drivers of consumption outcomes.</a:t>
            </a:r>
          </a:p>
          <a:p>
            <a:r>
              <a:rPr lang="en-US" dirty="0"/>
              <a:t>In part a reaction against the failings of neoclassical economics to adequately explain consumption. </a:t>
            </a:r>
          </a:p>
          <a:p>
            <a:r>
              <a:rPr lang="en-US" dirty="0"/>
              <a:t>Turned to other social sciences – anthropology, sociology, psychology. </a:t>
            </a:r>
          </a:p>
          <a:p>
            <a:r>
              <a:rPr lang="en-US" dirty="0"/>
              <a:t>Core premise – consumption linked to production in a vertically integrated system.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14754F-255E-0B41-AFCB-169ECDD5F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528" y="1027906"/>
            <a:ext cx="31496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7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87E0-2A55-A448-8561-AAE122BC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SoP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755A-DA46-CC46-B924-90AD5E2F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Agents</a:t>
            </a:r>
          </a:p>
          <a:p>
            <a:r>
              <a:rPr lang="en-US" dirty="0"/>
              <a:t>Structures</a:t>
            </a:r>
          </a:p>
          <a:p>
            <a:r>
              <a:rPr lang="en-US" dirty="0"/>
              <a:t>Processes</a:t>
            </a:r>
          </a:p>
          <a:p>
            <a:r>
              <a:rPr lang="en-US" dirty="0"/>
              <a:t>Relations</a:t>
            </a:r>
          </a:p>
          <a:p>
            <a:r>
              <a:rPr lang="en-US" dirty="0"/>
              <a:t>Material cultures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And specificity and context are key!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6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97A8-B0F7-F947-8495-F402243A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SoP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C735-EF42-B141-8D5A-F718D77E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SoP is an approach, not a methodology. </a:t>
            </a:r>
          </a:p>
          <a:p>
            <a:r>
              <a:rPr lang="en-US" sz="3200" dirty="0"/>
              <a:t>Mixed research methods.</a:t>
            </a:r>
          </a:p>
          <a:p>
            <a:r>
              <a:rPr lang="en-US" sz="3200" dirty="0"/>
              <a:t>Inductive approach.</a:t>
            </a:r>
          </a:p>
          <a:p>
            <a:r>
              <a:rPr lang="en-US" sz="3200" dirty="0"/>
              <a:t>Research will not follow a linear path.</a:t>
            </a:r>
          </a:p>
          <a:p>
            <a:r>
              <a:rPr lang="en-US" sz="3200" dirty="0"/>
              <a:t>Setting of SoP boundaries will also be inductive, depending on area of interest and available resources.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00DCA23-8ACC-B848-A728-D95959AB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1004341"/>
            <a:ext cx="5201587" cy="52584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7533C5-A4C2-AB45-B0B0-B40214407EA6}"/>
              </a:ext>
            </a:extLst>
          </p:cNvPr>
          <p:cNvSpPr txBox="1">
            <a:spLocks/>
          </p:cNvSpPr>
          <p:nvPr/>
        </p:nvSpPr>
        <p:spPr>
          <a:xfrm>
            <a:off x="5709331" y="794479"/>
            <a:ext cx="5972331" cy="563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DA5CCAC-48A7-1D47-A52A-2CB63B6D56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547" y="673405"/>
            <a:ext cx="5529449" cy="56363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EC5AFC0-71DA-1244-BC8D-A5756B4F7AC1}"/>
              </a:ext>
            </a:extLst>
          </p:cNvPr>
          <p:cNvSpPr/>
          <p:nvPr/>
        </p:nvSpPr>
        <p:spPr>
          <a:xfrm>
            <a:off x="5794996" y="860065"/>
            <a:ext cx="63858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commodity itself shapes production and consumption.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Agents - Car producers have political clout.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Agents – Strong state support for car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Across political spectrum supporting car ownership seen as common sense.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Structures of land use promote vehicle ownership.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Material cultures – cars are associated with far more than basic function.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Their SoP study exposes a </a:t>
            </a:r>
          </a:p>
          <a:p>
            <a:pPr algn="ctr"/>
            <a:r>
              <a:rPr lang="en-GB" sz="2400" dirty="0"/>
              <a:t>“deeply self-reinforcing system, apparently immune from economic and political pendulum swings, able to bend the forces that sway the rest of the society to its purpose.”</a:t>
            </a:r>
          </a:p>
        </p:txBody>
      </p:sp>
    </p:spTree>
    <p:extLst>
      <p:ext uri="{BB962C8B-B14F-4D97-AF65-F5344CB8AC3E}">
        <p14:creationId xmlns:p14="http://schemas.microsoft.com/office/powerpoint/2010/main" val="2900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56A3-9828-4449-8EAB-C12F700C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554" y="365124"/>
            <a:ext cx="5562600" cy="60825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C3F66A-F983-C849-B837-9B8822477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832" y="200232"/>
            <a:ext cx="6377353" cy="5838092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F3C3330D-5E63-7F4F-9E56-90D29E8D0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74784" y="579679"/>
            <a:ext cx="3917770" cy="565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4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13FD-321E-0E45-B20E-AE23CA1A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fashion and clothing poverty SoP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7BF6D-22A3-7744-A959-078936FDE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Agents – agricultural workers, manufacturers, retailers, designers, advertisers, company shareholders – spatially segregated.</a:t>
            </a:r>
          </a:p>
          <a:p>
            <a:r>
              <a:rPr lang="en-US" dirty="0"/>
              <a:t>Structures - </a:t>
            </a:r>
            <a:r>
              <a:rPr lang="en-GB" dirty="0"/>
              <a:t>unequal structures of clothing production are embedded in relations and engagement in international trade that date back to the colonial era. </a:t>
            </a:r>
          </a:p>
          <a:p>
            <a:r>
              <a:rPr lang="en-US" dirty="0"/>
              <a:t>Material cultures – pressure to overconsume fast fashion </a:t>
            </a:r>
            <a:r>
              <a:rPr lang="en-US" dirty="0">
                <a:sym typeface="Wingdings" pitchFamily="2" charset="2"/>
              </a:rPr>
              <a:t> vast surplus.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“Rich consumers around the world enjoy a great range of clothes, but sadly are complicit in a process that locks many of the world’s poor in Africa, Asia and Latin America into a partial dependency on second-hand clothing imports.”</a:t>
            </a:r>
          </a:p>
          <a:p>
            <a:r>
              <a:rPr lang="en-US" dirty="0"/>
              <a:t>Ethical consumption - </a:t>
            </a:r>
            <a:r>
              <a:rPr lang="en-GB" dirty="0"/>
              <a:t>capitalism’s “elegant solution” to the criticisms raised - can be used to further “embed the logic of inequality.”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BE41-C535-3147-B94F-1E966345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2238" y="577972"/>
            <a:ext cx="5338807" cy="57993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D4FA83-1757-394C-BA20-8DFEAF03C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638" y="480646"/>
            <a:ext cx="8848807" cy="579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7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507</Words>
  <Application>Microsoft Office PowerPoint</Application>
  <PresentationFormat>Widescreen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The Systems of Provision Approach: Who gets what, how and why  Kate Bayliss University of Sussex and  SOAS, University of London  </vt:lpstr>
      <vt:lpstr>Outline</vt:lpstr>
      <vt:lpstr>What is the SoP approach?</vt:lpstr>
      <vt:lpstr>Core SoP elements</vt:lpstr>
      <vt:lpstr>Doing SoP research</vt:lpstr>
      <vt:lpstr> </vt:lpstr>
      <vt:lpstr>PowerPoint Presentation</vt:lpstr>
      <vt:lpstr>Fast fashion and clothing poverty SoP</vt:lpstr>
      <vt:lpstr>PowerPoint Presentation</vt:lpstr>
      <vt:lpstr>PowerPoint Presentation</vt:lpstr>
      <vt:lpstr>To conclude – why use the SoP approach?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Systems of Provision approach: who gets what, why and how</dc:title>
  <dc:creator>Kate Bayliss</dc:creator>
  <cp:lastModifiedBy>Sunit Bagree</cp:lastModifiedBy>
  <cp:revision>49</cp:revision>
  <dcterms:created xsi:type="dcterms:W3CDTF">2021-03-14T18:28:10Z</dcterms:created>
  <dcterms:modified xsi:type="dcterms:W3CDTF">2021-06-22T12:27:15Z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508622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