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4" r:id="rId3"/>
    <p:sldId id="263" r:id="rId4"/>
    <p:sldId id="270" r:id="rId5"/>
    <p:sldId id="264" r:id="rId6"/>
    <p:sldId id="265" r:id="rId7"/>
    <p:sldId id="283" r:id="rId8"/>
    <p:sldId id="275" r:id="rId9"/>
    <p:sldId id="280" r:id="rId10"/>
    <p:sldId id="276" r:id="rId11"/>
    <p:sldId id="278" r:id="rId12"/>
    <p:sldId id="260" r:id="rId13"/>
    <p:sldId id="287" r:id="rId14"/>
    <p:sldId id="288" r:id="rId15"/>
    <p:sldId id="289" r:id="rId16"/>
    <p:sldId id="300" r:id="rId17"/>
    <p:sldId id="290" r:id="rId18"/>
    <p:sldId id="257" r:id="rId19"/>
    <p:sldId id="299" r:id="rId20"/>
    <p:sldId id="291" r:id="rId21"/>
    <p:sldId id="261" r:id="rId22"/>
    <p:sldId id="295" r:id="rId23"/>
    <p:sldId id="301" r:id="rId24"/>
    <p:sldId id="302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Hammon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B11FD-9E9B-4BFB-AA15-F8FAAD69577B}" v="8" dt="2020-09-14T14:35:35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53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Would</a:t>
            </a:r>
            <a:r>
              <a:rPr lang="en-US" sz="2000" baseline="0"/>
              <a:t> your savings be enough to meet your household expenses for at least 1 month?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Sheet1!$H$6:$K$6</c:f>
              <c:strCache>
                <c:ptCount val="4"/>
                <c:pt idx="0">
                  <c:v>Harare</c:v>
                </c:pt>
                <c:pt idx="1">
                  <c:v>Colombo</c:v>
                </c:pt>
                <c:pt idx="2">
                  <c:v>Dhaka</c:v>
                </c:pt>
                <c:pt idx="3">
                  <c:v>Hargeisa</c:v>
                </c:pt>
              </c:strCache>
            </c:strRef>
          </c:cat>
          <c:val>
            <c:numRef>
              <c:f>Sheet1!$H$7:$K$7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4.9019607843137276</c:v>
                </c:pt>
                <c:pt idx="2">
                  <c:v>15.414258188824659</c:v>
                </c:pt>
                <c:pt idx="3">
                  <c:v>1.642335766423358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7-2E47-97C1-F8DB6E23FF42}"/>
            </c:ext>
          </c:extLst>
        </c:ser>
        <c:ser>
          <c:idx val="1"/>
          <c:order val="1"/>
          <c:tx>
            <c:strRef>
              <c:f>Sheet1!$G$8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Sheet1!$H$6:$K$6</c:f>
              <c:strCache>
                <c:ptCount val="4"/>
                <c:pt idx="0">
                  <c:v>Harare</c:v>
                </c:pt>
                <c:pt idx="1">
                  <c:v>Colombo</c:v>
                </c:pt>
                <c:pt idx="2">
                  <c:v>Dhaka</c:v>
                </c:pt>
                <c:pt idx="3">
                  <c:v>Hargeisa</c:v>
                </c:pt>
              </c:strCache>
            </c:strRef>
          </c:cat>
          <c:val>
            <c:numRef>
              <c:f>Sheet1!$H$8:$K$8</c:f>
              <c:numCache>
                <c:formatCode>General</c:formatCode>
                <c:ptCount val="4"/>
                <c:pt idx="0">
                  <c:v>13.8</c:v>
                </c:pt>
                <c:pt idx="1">
                  <c:v>28.43137254901961</c:v>
                </c:pt>
                <c:pt idx="2">
                  <c:v>6.3583815028901727</c:v>
                </c:pt>
                <c:pt idx="3">
                  <c:v>1.0948905109489051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7-2E47-97C1-F8DB6E23FF42}"/>
            </c:ext>
          </c:extLst>
        </c:ser>
        <c:ser>
          <c:idx val="2"/>
          <c:order val="2"/>
          <c:tx>
            <c:strRef>
              <c:f>Sheet1!$G$9</c:f>
              <c:strCache>
                <c:ptCount val="1"/>
                <c:pt idx="0">
                  <c:v>No Savings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Sheet1!$H$6:$K$6</c:f>
              <c:strCache>
                <c:ptCount val="4"/>
                <c:pt idx="0">
                  <c:v>Harare</c:v>
                </c:pt>
                <c:pt idx="1">
                  <c:v>Colombo</c:v>
                </c:pt>
                <c:pt idx="2">
                  <c:v>Dhaka</c:v>
                </c:pt>
                <c:pt idx="3">
                  <c:v>Hargeisa</c:v>
                </c:pt>
              </c:strCache>
            </c:strRef>
          </c:cat>
          <c:val>
            <c:numRef>
              <c:f>Sheet1!$H$9:$K$9</c:f>
              <c:numCache>
                <c:formatCode>General</c:formatCode>
                <c:ptCount val="4"/>
                <c:pt idx="0">
                  <c:v>78</c:v>
                </c:pt>
                <c:pt idx="1">
                  <c:v>66.666666666666643</c:v>
                </c:pt>
                <c:pt idx="2">
                  <c:v>78.227360308285171</c:v>
                </c:pt>
                <c:pt idx="3">
                  <c:v>97.262773722627728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B7-2E47-97C1-F8DB6E23F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6038104"/>
        <c:axId val="-2124233800"/>
      </c:barChart>
      <c:lineChart>
        <c:grouping val="standard"/>
        <c:varyColors val="0"/>
        <c:ser>
          <c:idx val="3"/>
          <c:order val="3"/>
          <c:tx>
            <c:strRef>
              <c:f>Sheet1!$G$10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Sheet1!$H$6:$K$6</c:f>
              <c:strCache>
                <c:ptCount val="4"/>
                <c:pt idx="0">
                  <c:v>Harare</c:v>
                </c:pt>
                <c:pt idx="1">
                  <c:v>Colombo</c:v>
                </c:pt>
                <c:pt idx="2">
                  <c:v>Dhaka</c:v>
                </c:pt>
                <c:pt idx="3">
                  <c:v>Hargeisa</c:v>
                </c:pt>
              </c:strCache>
            </c:strRef>
          </c:cat>
          <c:val>
            <c:numRef>
              <c:f>Sheet1!$H$10:$K$10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B7-2E47-97C1-F8DB6E23F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038104"/>
        <c:axId val="-2124233800"/>
      </c:lineChart>
      <c:catAx>
        <c:axId val="-214603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233800"/>
        <c:crosses val="autoZero"/>
        <c:auto val="1"/>
        <c:lblAlgn val="ctr"/>
        <c:lblOffset val="100"/>
        <c:noMultiLvlLbl val="0"/>
      </c:catAx>
      <c:valAx>
        <c:axId val="-2124233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03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Has</a:t>
            </a:r>
            <a:r>
              <a:rPr lang="en-US" sz="2000" baseline="0"/>
              <a:t> the household ever been evicted from anywhere else in the city?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Sheet1!$B$11:$E$11</c:f>
              <c:strCache>
                <c:ptCount val="4"/>
                <c:pt idx="0">
                  <c:v>Harare</c:v>
                </c:pt>
                <c:pt idx="1">
                  <c:v>Colombo</c:v>
                </c:pt>
                <c:pt idx="2">
                  <c:v>Dhaka</c:v>
                </c:pt>
                <c:pt idx="3">
                  <c:v>Hargeisa</c:v>
                </c:pt>
              </c:strCache>
            </c:strRef>
          </c:cat>
          <c:val>
            <c:numRef>
              <c:f>Sheet1!$B$12:$E$12</c:f>
              <c:numCache>
                <c:formatCode>General</c:formatCode>
                <c:ptCount val="4"/>
                <c:pt idx="0">
                  <c:v>41.4</c:v>
                </c:pt>
                <c:pt idx="1">
                  <c:v>6.7</c:v>
                </c:pt>
                <c:pt idx="2">
                  <c:v>31.6</c:v>
                </c:pt>
                <c:pt idx="3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E-F54D-B3E4-E6AD6ADD0D6D}"/>
            </c:ext>
          </c:extLst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Sheet1!$B$11:$E$11</c:f>
              <c:strCache>
                <c:ptCount val="4"/>
                <c:pt idx="0">
                  <c:v>Harare</c:v>
                </c:pt>
                <c:pt idx="1">
                  <c:v>Colombo</c:v>
                </c:pt>
                <c:pt idx="2">
                  <c:v>Dhaka</c:v>
                </c:pt>
                <c:pt idx="3">
                  <c:v>Hargeisa</c:v>
                </c:pt>
              </c:strCache>
            </c:strRef>
          </c:cat>
          <c:val>
            <c:numRef>
              <c:f>Sheet1!$B$13:$E$13</c:f>
              <c:numCache>
                <c:formatCode>General</c:formatCode>
                <c:ptCount val="4"/>
                <c:pt idx="0">
                  <c:v>58.6</c:v>
                </c:pt>
                <c:pt idx="1">
                  <c:v>93.3</c:v>
                </c:pt>
                <c:pt idx="2">
                  <c:v>68.400000000000006</c:v>
                </c:pt>
                <c:pt idx="3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5E-F54D-B3E4-E6AD6ADD0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4279352"/>
        <c:axId val="-2124275704"/>
      </c:barChart>
      <c:catAx>
        <c:axId val="-212427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275704"/>
        <c:crosses val="autoZero"/>
        <c:auto val="1"/>
        <c:lblAlgn val="ctr"/>
        <c:lblOffset val="100"/>
        <c:noMultiLvlLbl val="0"/>
      </c:catAx>
      <c:valAx>
        <c:axId val="-2124275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27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How would</a:t>
            </a:r>
            <a:r>
              <a:rPr lang="en-US" sz="2000" baseline="0"/>
              <a:t> you rate your current sitauton?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Doing well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Digaale</c:v>
                </c:pt>
                <c:pt idx="1">
                  <c:v>Camp A</c:v>
                </c:pt>
                <c:pt idx="2">
                  <c:v>State house</c:v>
                </c:pt>
                <c:pt idx="3">
                  <c:v>Hopley</c:v>
                </c:pt>
                <c:pt idx="4">
                  <c:v>Hatcliffe</c:v>
                </c:pt>
                <c:pt idx="5">
                  <c:v>Epworth</c:v>
                </c:pt>
                <c:pt idx="6">
                  <c:v>Sammanthranapura</c:v>
                </c:pt>
                <c:pt idx="7">
                  <c:v>Lunupokuna</c:v>
                </c:pt>
                <c:pt idx="8">
                  <c:v>Kiralapone</c:v>
                </c:pt>
                <c:pt idx="9">
                  <c:v>Wadulla</c:v>
                </c:pt>
                <c:pt idx="10">
                  <c:v>Bhola</c:v>
                </c:pt>
                <c:pt idx="11">
                  <c:v>Ershadnagar</c:v>
                </c:pt>
                <c:pt idx="12">
                  <c:v>Bolakar More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33.300000000000011</c:v>
                </c:pt>
                <c:pt idx="1">
                  <c:v>32.1</c:v>
                </c:pt>
                <c:pt idx="2">
                  <c:v>32.1</c:v>
                </c:pt>
                <c:pt idx="3">
                  <c:v>5.7</c:v>
                </c:pt>
                <c:pt idx="4">
                  <c:v>4.7</c:v>
                </c:pt>
                <c:pt idx="5">
                  <c:v>4.0999999999999996</c:v>
                </c:pt>
                <c:pt idx="6">
                  <c:v>46.7</c:v>
                </c:pt>
                <c:pt idx="7">
                  <c:v>30.1</c:v>
                </c:pt>
                <c:pt idx="8">
                  <c:v>34</c:v>
                </c:pt>
                <c:pt idx="9">
                  <c:v>38.6</c:v>
                </c:pt>
                <c:pt idx="10">
                  <c:v>34.4</c:v>
                </c:pt>
                <c:pt idx="11">
                  <c:v>30.3</c:v>
                </c:pt>
                <c:pt idx="1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6-3448-B176-B8D16D3F94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Coping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Digaale</c:v>
                </c:pt>
                <c:pt idx="1">
                  <c:v>Camp A</c:v>
                </c:pt>
                <c:pt idx="2">
                  <c:v>State house</c:v>
                </c:pt>
                <c:pt idx="3">
                  <c:v>Hopley</c:v>
                </c:pt>
                <c:pt idx="4">
                  <c:v>Hatcliffe</c:v>
                </c:pt>
                <c:pt idx="5">
                  <c:v>Epworth</c:v>
                </c:pt>
                <c:pt idx="6">
                  <c:v>Sammanthranapura</c:v>
                </c:pt>
                <c:pt idx="7">
                  <c:v>Lunupokuna</c:v>
                </c:pt>
                <c:pt idx="8">
                  <c:v>Kiralapone</c:v>
                </c:pt>
                <c:pt idx="9">
                  <c:v>Wadulla</c:v>
                </c:pt>
                <c:pt idx="10">
                  <c:v>Bhola</c:v>
                </c:pt>
                <c:pt idx="11">
                  <c:v>Ershadnagar</c:v>
                </c:pt>
                <c:pt idx="12">
                  <c:v>Bolakar More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51.8</c:v>
                </c:pt>
                <c:pt idx="1">
                  <c:v>43.4</c:v>
                </c:pt>
                <c:pt idx="2">
                  <c:v>49.2</c:v>
                </c:pt>
                <c:pt idx="3">
                  <c:v>35.200000000000003</c:v>
                </c:pt>
                <c:pt idx="4">
                  <c:v>27</c:v>
                </c:pt>
                <c:pt idx="5">
                  <c:v>23.8</c:v>
                </c:pt>
                <c:pt idx="6">
                  <c:v>36.700000000000003</c:v>
                </c:pt>
                <c:pt idx="7">
                  <c:v>51.2</c:v>
                </c:pt>
                <c:pt idx="8">
                  <c:v>42.6</c:v>
                </c:pt>
                <c:pt idx="9">
                  <c:v>38.6</c:v>
                </c:pt>
                <c:pt idx="10">
                  <c:v>49.1</c:v>
                </c:pt>
                <c:pt idx="11">
                  <c:v>50.5</c:v>
                </c:pt>
                <c:pt idx="12">
                  <c:v>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06-3448-B176-B8D16D3F94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coping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Digaale</c:v>
                </c:pt>
                <c:pt idx="1">
                  <c:v>Camp A</c:v>
                </c:pt>
                <c:pt idx="2">
                  <c:v>State house</c:v>
                </c:pt>
                <c:pt idx="3">
                  <c:v>Hopley</c:v>
                </c:pt>
                <c:pt idx="4">
                  <c:v>Hatcliffe</c:v>
                </c:pt>
                <c:pt idx="5">
                  <c:v>Epworth</c:v>
                </c:pt>
                <c:pt idx="6">
                  <c:v>Sammanthranapura</c:v>
                </c:pt>
                <c:pt idx="7">
                  <c:v>Lunupokuna</c:v>
                </c:pt>
                <c:pt idx="8">
                  <c:v>Kiralapone</c:v>
                </c:pt>
                <c:pt idx="9">
                  <c:v>Wadulla</c:v>
                </c:pt>
                <c:pt idx="10">
                  <c:v>Bhola</c:v>
                </c:pt>
                <c:pt idx="11">
                  <c:v>Ershadnagar</c:v>
                </c:pt>
                <c:pt idx="12">
                  <c:v>Bolakar More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13.1</c:v>
                </c:pt>
                <c:pt idx="1">
                  <c:v>22.6</c:v>
                </c:pt>
                <c:pt idx="2">
                  <c:v>18</c:v>
                </c:pt>
                <c:pt idx="3">
                  <c:v>59.1</c:v>
                </c:pt>
                <c:pt idx="4">
                  <c:v>67.599999999999994</c:v>
                </c:pt>
                <c:pt idx="5">
                  <c:v>71.5</c:v>
                </c:pt>
                <c:pt idx="6">
                  <c:v>16.600000000000001</c:v>
                </c:pt>
                <c:pt idx="7">
                  <c:v>18.7</c:v>
                </c:pt>
                <c:pt idx="8">
                  <c:v>22.2</c:v>
                </c:pt>
                <c:pt idx="9">
                  <c:v>20</c:v>
                </c:pt>
                <c:pt idx="10">
                  <c:v>16.5</c:v>
                </c:pt>
                <c:pt idx="11">
                  <c:v>18.399999999999999</c:v>
                </c:pt>
                <c:pt idx="12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06-3448-B176-B8D16D3F9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6370664"/>
        <c:axId val="-2146377528"/>
      </c:barChart>
      <c:catAx>
        <c:axId val="-2146370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377528"/>
        <c:crosses val="autoZero"/>
        <c:auto val="1"/>
        <c:lblAlgn val="ctr"/>
        <c:lblOffset val="100"/>
        <c:noMultiLvlLbl val="0"/>
      </c:catAx>
      <c:valAx>
        <c:axId val="-2146377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37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9-15T09:33:09.497" idx="1">
    <p:pos x="10" y="10"/>
    <p:text>I would delete this slide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9-15T09:34:28.364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1207B-03C4-944E-BCD2-AA1B4C9EDAB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D0CE-9C43-7A45-8938-E3C4D525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1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World Population</a:t>
            </a:r>
            <a:r>
              <a:rPr lang="en-US" baseline="0" dirty="0"/>
              <a:t> Policies 2009. Governments in Africa and Asia most likely to report desire to change spatial distribution of populations. 75% in Africa and 57% in Asia desired major change. Only 34% of developing countries have policies to reduce rural to urban migration.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35356-CC78-E04D-AD91-DCD360E8CD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4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F7D0-63DD-5549-BC97-0EEDBBED2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6F9F2-8BEC-EF47-AF49-0C39958B0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01D05-2C7D-0944-AD30-5B31559D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AD044-0E4E-3048-8E71-A70AF0EF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E40C-DEC7-ED48-B73A-40B187E4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7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7593-BED6-364A-9B33-951F424E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7C7F4-7AD3-4541-BB84-EA394A224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291C0-02B4-F946-92E4-536AEAF1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C2006-1622-9943-BBAD-065577D9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D7C0-3E3D-B243-BD80-BD772D2D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4B354-504A-A14A-966C-304CB77FC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B889A-F37F-C64A-B069-05476E608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9B2A-E796-5841-B695-0AB7FF2B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9AB2-303A-4648-9E92-A8626193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2514-A9ED-1E4C-9C8A-550B6988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A438-ECEA-E845-8A4C-9D94A22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058CE-D6AF-CF41-8097-F645DFB16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E4F53-D378-0B44-8B98-5EBE076F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33143-2CB5-B94F-A73A-C55EE0D9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C05FD-EBC9-F943-A15D-8ECF0537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807E-3120-0C46-B8BA-234875E7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3E9D-F26F-D54F-B56B-723BD8B55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8DEC9-D783-5D4F-9879-5AFE5AF4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B6D-501D-F948-A455-5825AA2F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5C24E-78A6-DE43-B829-16B4E063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0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427C-A510-1A48-8820-F5D8F68F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0D0F-764A-4044-A09F-1907A6C6A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936FE-52F7-5745-A96B-92049E111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F8EE6-9251-2846-AFFD-EB565430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1497D-0DAC-D043-8246-D03AF50F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778E3-73F0-254B-8EF6-AFA5B9EB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8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3647-B853-DA4B-B597-60FC01A0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A8250-AB0D-FD48-8848-2A531649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92CD3-49F8-0A42-B211-4533A5F82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84572-F6C5-864B-8AA6-79A25AA11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D7B69D-F8CE-7342-BF12-35241FEF3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C2641-DAE9-394E-B2DE-95DD364B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1BDB3-497C-564F-A0D9-8783DBE11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F5594-763A-0C4E-8016-DAB1961D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7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9F5B-592A-F74D-B5C2-FB5E33E6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FC841-5FAA-3A47-A2E0-C280A006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FD230-30D0-704A-9804-C2265590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A5A1D-1605-A44C-AA18-E918CC15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0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68742-7E14-1B42-A706-8B669FF7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27DCF-D77E-224F-B5AD-A2632060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EFC70-4CC8-124C-B883-B51F1149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9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63B0-B942-AD4C-A44D-0CC8B28A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254B-6D20-C048-BB70-B6E9E0E0A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65D3A-872F-094A-8BFF-B3B45144B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E77D6-3CB8-7C41-AE11-34D28DC5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1ED20-A3C1-5145-94B7-A8D0CE59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AFAE-1877-754B-87BF-0E72E4F1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730D-8019-C34A-B5C7-32400E87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4F356-9C35-FA4F-8AA1-9681486A6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1466C-9FA3-EB49-90FB-C21C0E156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177A6-EB5E-414B-8315-6D3CED6A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85813-6157-594F-8B4C-34BDEFE3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C0F94-535E-D343-AB4E-29702FF6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2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B39B03-D838-5A4B-B713-D8633217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CD3A2-DE83-0C45-B628-558E90E00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4774B-0253-CB44-9DDB-A0B51B6C9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CE17B-0478-A643-A3A0-2BEF9CD3C59F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3B2C9-7D1D-D045-BAEF-21E88FCDF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EDFB-99AB-B64A-B986-98F019474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C6E32-3D85-354E-9F0C-BB65348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2026C-2509-9545-B455-12F58AE588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942F87-9FAD-644A-B06E-01FBF66F1071}"/>
              </a:ext>
            </a:extLst>
          </p:cNvPr>
          <p:cNvSpPr/>
          <p:nvPr/>
        </p:nvSpPr>
        <p:spPr>
          <a:xfrm>
            <a:off x="820367" y="2198315"/>
            <a:ext cx="10455612" cy="1341618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B6988-A96E-8C49-83D9-FF630F98B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277" y="5953326"/>
            <a:ext cx="9144000" cy="53988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Mike Collyer (University of Sussex) and Laura Hammond (SOAS University of London)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0D0CD-020D-FF44-8108-C9FBE74B2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744" y="2173858"/>
            <a:ext cx="10554511" cy="134161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Unknown City: </a:t>
            </a:r>
            <a:br>
              <a:rPr lang="en-US" b="1" dirty="0"/>
            </a:br>
            <a:r>
              <a:rPr lang="en-US" sz="4200" b="1" dirty="0"/>
              <a:t>urban displacement and the impact of the pandemic</a:t>
            </a:r>
          </a:p>
        </p:txBody>
      </p:sp>
    </p:spTree>
    <p:extLst>
      <p:ext uri="{BB962C8B-B14F-4D97-AF65-F5344CB8AC3E}">
        <p14:creationId xmlns:p14="http://schemas.microsoft.com/office/powerpoint/2010/main" val="424514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A108A4-4354-4BB6-8971-E713CAF228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CF0901-237B-4E79-8F41-701A54088FFE}"/>
              </a:ext>
            </a:extLst>
          </p:cNvPr>
          <p:cNvSpPr txBox="1"/>
          <p:nvPr/>
        </p:nvSpPr>
        <p:spPr>
          <a:xfrm>
            <a:off x="9708022" y="6306796"/>
            <a:ext cx="2202658" cy="324222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Ershadnagar</a:t>
            </a:r>
            <a:r>
              <a:rPr lang="en-US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, Dhaka 2014</a:t>
            </a:r>
          </a:p>
        </p:txBody>
      </p:sp>
    </p:spTree>
    <p:extLst>
      <p:ext uri="{BB962C8B-B14F-4D97-AF65-F5344CB8AC3E}">
        <p14:creationId xmlns:p14="http://schemas.microsoft.com/office/powerpoint/2010/main" val="34273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ircuit&#10;&#10;Description generated with high confidence">
            <a:extLst>
              <a:ext uri="{FF2B5EF4-FFF2-40B4-BE49-F238E27FC236}">
                <a16:creationId xmlns:a16="http://schemas.microsoft.com/office/drawing/2014/main" id="{FD5DC264-0B0F-478D-87F3-C9AED7B29A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2D40C-0833-4D65-8582-B6AFBA1F1323}"/>
              </a:ext>
            </a:extLst>
          </p:cNvPr>
          <p:cNvSpPr txBox="1"/>
          <p:nvPr/>
        </p:nvSpPr>
        <p:spPr>
          <a:xfrm>
            <a:off x="9708022" y="6306796"/>
            <a:ext cx="2202658" cy="324222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Ershadnagar</a:t>
            </a:r>
            <a:r>
              <a:rPr lang="en-US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, Dhaka 2018</a:t>
            </a:r>
          </a:p>
        </p:txBody>
      </p:sp>
    </p:spTree>
    <p:extLst>
      <p:ext uri="{BB962C8B-B14F-4D97-AF65-F5344CB8AC3E}">
        <p14:creationId xmlns:p14="http://schemas.microsoft.com/office/powerpoint/2010/main" val="226753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ennie pass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849" y="-131276"/>
            <a:ext cx="11918139" cy="7660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3687" y="5550610"/>
            <a:ext cx="8548195" cy="1226954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40000"/>
                <a:lumOff val="60000"/>
                <a:alpha val="5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83% of governments reported concerns about patterns of population distribution. 72% developing countries have policies to reduce migration to large cities</a:t>
            </a:r>
          </a:p>
        </p:txBody>
      </p:sp>
    </p:spTree>
    <p:extLst>
      <p:ext uri="{BB962C8B-B14F-4D97-AF65-F5344CB8AC3E}">
        <p14:creationId xmlns:p14="http://schemas.microsoft.com/office/powerpoint/2010/main" val="288553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F9B0-1B64-BB47-951E-8048F7F5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want to find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EED45-AB51-1345-BB53-3CC26492E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factors behind the persistence of urban poverty and how is this linked to mobility? Do individuals become trapped on moving to cities? </a:t>
            </a:r>
          </a:p>
          <a:p>
            <a:r>
              <a:rPr lang="en-US" dirty="0"/>
              <a:t>How do forced migrants plan their everyday mobility and select residential and work locations within urban areas? What is the relationship between mobility and place? </a:t>
            </a:r>
            <a:endParaRPr lang="en-GB" dirty="0"/>
          </a:p>
          <a:p>
            <a:r>
              <a:rPr lang="en-GB" dirty="0"/>
              <a:t>How can arrival be supported in sustainable ways to improve poverty reduction? </a:t>
            </a:r>
          </a:p>
        </p:txBody>
      </p:sp>
    </p:spTree>
    <p:extLst>
      <p:ext uri="{BB962C8B-B14F-4D97-AF65-F5344CB8AC3E}">
        <p14:creationId xmlns:p14="http://schemas.microsoft.com/office/powerpoint/2010/main" val="317881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B8E4-3069-E241-A506-EF2216E1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829" y="0"/>
            <a:ext cx="5797378" cy="1325563"/>
          </a:xfrm>
        </p:spPr>
        <p:txBody>
          <a:bodyPr/>
          <a:lstStyle/>
          <a:p>
            <a:r>
              <a:rPr lang="en-US" dirty="0"/>
              <a:t>Stakeholder engagement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1D7828-C76B-2644-98EF-EBA074B17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297" y="1075038"/>
            <a:ext cx="8674443" cy="5782962"/>
          </a:xfrm>
        </p:spPr>
      </p:pic>
    </p:spTree>
    <p:extLst>
      <p:ext uri="{BB962C8B-B14F-4D97-AF65-F5344CB8AC3E}">
        <p14:creationId xmlns:p14="http://schemas.microsoft.com/office/powerpoint/2010/main" val="405981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1AB7-B36A-824E-9C22-A450B329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99" y="86498"/>
            <a:ext cx="5089955" cy="870551"/>
          </a:xfrm>
        </p:spPr>
        <p:txBody>
          <a:bodyPr>
            <a:normAutofit fontScale="90000"/>
          </a:bodyPr>
          <a:lstStyle/>
          <a:p>
            <a:r>
              <a:rPr lang="en-US" dirty="0"/>
              <a:t>Focus group discussions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373F2B-D4C2-6C4E-B8AB-734D713FC1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1" y="870551"/>
            <a:ext cx="10343801" cy="5987449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4278AB-FF20-EB41-87C3-7758CB253E5C}"/>
              </a:ext>
            </a:extLst>
          </p:cNvPr>
          <p:cNvSpPr/>
          <p:nvPr/>
        </p:nvSpPr>
        <p:spPr>
          <a:xfrm>
            <a:off x="898381" y="870551"/>
            <a:ext cx="10343801" cy="5987449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7087C-C615-EB46-AAC1-A49C186B6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1918" y="1380782"/>
            <a:ext cx="9224319" cy="4351338"/>
          </a:xfrm>
        </p:spPr>
        <p:txBody>
          <a:bodyPr/>
          <a:lstStyle/>
          <a:p>
            <a:r>
              <a:rPr lang="en-US" dirty="0"/>
              <a:t>This place is too crowded for me to live here happily</a:t>
            </a:r>
          </a:p>
          <a:p>
            <a:r>
              <a:rPr lang="en-US" dirty="0"/>
              <a:t>This place has a good reputation</a:t>
            </a:r>
          </a:p>
          <a:p>
            <a:r>
              <a:rPr lang="en-US" dirty="0"/>
              <a:t>I am living here as I have no alternative</a:t>
            </a:r>
          </a:p>
          <a:p>
            <a:r>
              <a:rPr lang="en-US" dirty="0"/>
              <a:t>United, we have the power to stop eviction</a:t>
            </a:r>
          </a:p>
        </p:txBody>
      </p:sp>
    </p:spTree>
    <p:extLst>
      <p:ext uri="{BB962C8B-B14F-4D97-AF65-F5344CB8AC3E}">
        <p14:creationId xmlns:p14="http://schemas.microsoft.com/office/powerpoint/2010/main" val="42204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E4707-91D3-2B4A-ACBD-DF23469AF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76" y="-353369"/>
            <a:ext cx="10437809" cy="76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4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6FA5-AF50-7448-8C6A-1DB4EF1A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643" y="12357"/>
            <a:ext cx="3511379" cy="889686"/>
          </a:xfrm>
        </p:spPr>
        <p:txBody>
          <a:bodyPr/>
          <a:lstStyle/>
          <a:p>
            <a:r>
              <a:rPr lang="en-US" dirty="0"/>
              <a:t>Q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8B641A-A185-B44A-9472-85F04D30D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941" y="889685"/>
            <a:ext cx="8760940" cy="5968315"/>
          </a:xfrm>
        </p:spPr>
      </p:pic>
    </p:spTree>
    <p:extLst>
      <p:ext uri="{BB962C8B-B14F-4D97-AF65-F5344CB8AC3E}">
        <p14:creationId xmlns:p14="http://schemas.microsoft.com/office/powerpoint/2010/main" val="359201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00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50" r="-10550"/>
          <a:stretch>
            <a:fillRect/>
          </a:stretch>
        </p:blipFill>
        <p:spPr>
          <a:xfrm>
            <a:off x="-256141" y="-1"/>
            <a:ext cx="12687306" cy="69775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730" y="51369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did we find?</a:t>
            </a:r>
          </a:p>
        </p:txBody>
      </p:sp>
    </p:spTree>
    <p:extLst>
      <p:ext uri="{BB962C8B-B14F-4D97-AF65-F5344CB8AC3E}">
        <p14:creationId xmlns:p14="http://schemas.microsoft.com/office/powerpoint/2010/main" val="146726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Tenure is the Most Pressing Concern in All Areas</a:t>
            </a:r>
          </a:p>
        </p:txBody>
      </p:sp>
      <p:pic>
        <p:nvPicPr>
          <p:cNvPr id="4" name="Content Placeholder 3" descr="IMG_00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474" r="-30474"/>
          <a:stretch>
            <a:fillRect/>
          </a:stretch>
        </p:blipFill>
        <p:spPr>
          <a:xfrm>
            <a:off x="457413" y="1825624"/>
            <a:ext cx="10896387" cy="4508907"/>
          </a:xfrm>
        </p:spPr>
      </p:pic>
    </p:spTree>
    <p:extLst>
      <p:ext uri="{BB962C8B-B14F-4D97-AF65-F5344CB8AC3E}">
        <p14:creationId xmlns:p14="http://schemas.microsoft.com/office/powerpoint/2010/main" val="84642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ground, building&#10;&#10;Description generated with very high confidence">
            <a:extLst>
              <a:ext uri="{FF2B5EF4-FFF2-40B4-BE49-F238E27FC236}">
                <a16:creationId xmlns:a16="http://schemas.microsoft.com/office/drawing/2014/main" id="{E4BD9870-18D3-4395-BE5A-E4759404A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927D8-44EB-4821-9D6B-440419076D7E}"/>
              </a:ext>
            </a:extLst>
          </p:cNvPr>
          <p:cNvSpPr txBox="1"/>
          <p:nvPr/>
        </p:nvSpPr>
        <p:spPr>
          <a:xfrm>
            <a:off x="9708022" y="6306796"/>
            <a:ext cx="2202658" cy="324222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State House, Hargeisa</a:t>
            </a:r>
          </a:p>
        </p:txBody>
      </p:sp>
    </p:spTree>
    <p:extLst>
      <p:ext uri="{BB962C8B-B14F-4D97-AF65-F5344CB8AC3E}">
        <p14:creationId xmlns:p14="http://schemas.microsoft.com/office/powerpoint/2010/main" val="2557685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BCE57-617F-CD41-8FE9-86A6C7A4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681" y="0"/>
            <a:ext cx="927133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Fear of Destitution and Eviction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D92BCA-6B33-4149-995F-601077058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10" y="1100618"/>
            <a:ext cx="10243777" cy="575738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4C674A-BC67-A14D-94D4-C691903FA39E}"/>
              </a:ext>
            </a:extLst>
          </p:cNvPr>
          <p:cNvSpPr/>
          <p:nvPr/>
        </p:nvSpPr>
        <p:spPr>
          <a:xfrm>
            <a:off x="974110" y="1571738"/>
            <a:ext cx="5656590" cy="4815141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267EC2-9929-EB48-9F6B-234809768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293732"/>
              </p:ext>
            </p:extLst>
          </p:nvPr>
        </p:nvGraphicFramePr>
        <p:xfrm>
          <a:off x="1115769" y="1571738"/>
          <a:ext cx="5791200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7AE6E4-FB1F-9F4D-9529-629D2020631D}"/>
              </a:ext>
            </a:extLst>
          </p:cNvPr>
          <p:cNvSpPr/>
          <p:nvPr/>
        </p:nvSpPr>
        <p:spPr>
          <a:xfrm>
            <a:off x="6630700" y="1571738"/>
            <a:ext cx="4712803" cy="4815141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C3A7EF9-DC6B-2249-86D2-EFAE31118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867170"/>
              </p:ext>
            </p:extLst>
          </p:nvPr>
        </p:nvGraphicFramePr>
        <p:xfrm>
          <a:off x="6354431" y="1692753"/>
          <a:ext cx="5092700" cy="4940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769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>
        <p:bldAsOne/>
      </p:bldGraphic>
      <p:bldP spid="10" grpId="0" animBg="1"/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06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3493" y="1"/>
            <a:ext cx="1246996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634" y="217937"/>
            <a:ext cx="8229600" cy="1143000"/>
          </a:xfrm>
        </p:spPr>
        <p:txBody>
          <a:bodyPr/>
          <a:lstStyle/>
          <a:p>
            <a:r>
              <a:rPr lang="en-US" dirty="0"/>
              <a:t>Trapped Populations</a:t>
            </a:r>
          </a:p>
        </p:txBody>
      </p:sp>
    </p:spTree>
    <p:extLst>
      <p:ext uri="{BB962C8B-B14F-4D97-AF65-F5344CB8AC3E}">
        <p14:creationId xmlns:p14="http://schemas.microsoft.com/office/powerpoint/2010/main" val="291049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9D9F128-5E90-6543-85C3-B282D6DB6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401928"/>
              </p:ext>
            </p:extLst>
          </p:nvPr>
        </p:nvGraphicFramePr>
        <p:xfrm>
          <a:off x="0" y="0"/>
          <a:ext cx="12097265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4062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Crowded communities, shortage of drinking/washing water, food</a:t>
            </a:r>
          </a:p>
          <a:p>
            <a:r>
              <a:rPr lang="en-US" dirty="0"/>
              <a:t>Insecure employment</a:t>
            </a:r>
          </a:p>
          <a:p>
            <a:r>
              <a:rPr lang="en-US" dirty="0"/>
              <a:t>Drop in remittances</a:t>
            </a:r>
          </a:p>
          <a:p>
            <a:r>
              <a:rPr lang="en-US" dirty="0"/>
              <a:t>Movement restrictions</a:t>
            </a:r>
          </a:p>
          <a:p>
            <a:r>
              <a:rPr lang="en-US" dirty="0"/>
              <a:t>Inaccessibility of health care and testing facilities</a:t>
            </a:r>
          </a:p>
          <a:p>
            <a:r>
              <a:rPr lang="en-US" dirty="0"/>
              <a:t>People feel unable to take precautions against COVID-19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646" b="-24646"/>
          <a:stretch/>
        </p:blipFill>
        <p:spPr>
          <a:xfrm>
            <a:off x="6019800" y="754063"/>
            <a:ext cx="6172200" cy="6300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6046158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Photo: </a:t>
            </a:r>
            <a:r>
              <a:rPr lang="en-US" sz="1200" dirty="0" err="1"/>
              <a:t>Anadolu</a:t>
            </a:r>
            <a:r>
              <a:rPr lang="en-US" sz="1200" dirty="0"/>
              <a:t> Agency</a:t>
            </a:r>
          </a:p>
        </p:txBody>
      </p:sp>
    </p:spTree>
    <p:extLst>
      <p:ext uri="{BB962C8B-B14F-4D97-AF65-F5344CB8AC3E}">
        <p14:creationId xmlns:p14="http://schemas.microsoft.com/office/powerpoint/2010/main" val="385658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Anthropology and Geography to prepare for and respond to health crises?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Data from studies like MOTM show how people living on the margins respond to shocks, what resources they have, what their priorities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Longitudinal study can inform how people are likely to respond, what their challenges will 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Mobility is key to the strategies of people on the margins; restricting movement is unlikely to be effective in mid- to long-term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04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74" b="8774"/>
          <a:stretch>
            <a:fillRect/>
          </a:stretch>
        </p:blipFill>
        <p:spPr>
          <a:xfrm>
            <a:off x="2133600" y="1752601"/>
            <a:ext cx="8229600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3472" y="6311714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Artwork: Positive Negatives</a:t>
            </a:r>
          </a:p>
        </p:txBody>
      </p:sp>
    </p:spTree>
    <p:extLst>
      <p:ext uri="{BB962C8B-B14F-4D97-AF65-F5344CB8AC3E}">
        <p14:creationId xmlns:p14="http://schemas.microsoft.com/office/powerpoint/2010/main" val="159642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4B9B6-AF1E-41CA-92E0-BF5B20A388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35AF8-E91F-4F51-90F2-DC17BAD51BA4}"/>
              </a:ext>
            </a:extLst>
          </p:cNvPr>
          <p:cNvSpPr txBox="1"/>
          <p:nvPr/>
        </p:nvSpPr>
        <p:spPr>
          <a:xfrm>
            <a:off x="9708022" y="6306796"/>
            <a:ext cx="2202658" cy="324222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State House, Hargeisa 2002</a:t>
            </a:r>
          </a:p>
        </p:txBody>
      </p:sp>
    </p:spTree>
    <p:extLst>
      <p:ext uri="{BB962C8B-B14F-4D97-AF65-F5344CB8AC3E}">
        <p14:creationId xmlns:p14="http://schemas.microsoft.com/office/powerpoint/2010/main" val="126797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DD67C4-C4D7-45C9-8CF4-1202B655A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984D5A-24AD-483E-BE5C-5675F9AEB337}"/>
              </a:ext>
            </a:extLst>
          </p:cNvPr>
          <p:cNvSpPr txBox="1"/>
          <p:nvPr/>
        </p:nvSpPr>
        <p:spPr>
          <a:xfrm>
            <a:off x="9708022" y="6306796"/>
            <a:ext cx="2202658" cy="324222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State House, Hargeisa 2008</a:t>
            </a:r>
          </a:p>
        </p:txBody>
      </p:sp>
    </p:spTree>
    <p:extLst>
      <p:ext uri="{BB962C8B-B14F-4D97-AF65-F5344CB8AC3E}">
        <p14:creationId xmlns:p14="http://schemas.microsoft.com/office/powerpoint/2010/main" val="110664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8F552-4EF7-42A2-8228-AD72857004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C9949-5712-47C9-B4EE-449416723FF0}"/>
              </a:ext>
            </a:extLst>
          </p:cNvPr>
          <p:cNvSpPr txBox="1"/>
          <p:nvPr/>
        </p:nvSpPr>
        <p:spPr>
          <a:xfrm>
            <a:off x="9708022" y="6306796"/>
            <a:ext cx="2202658" cy="324222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State House, Hargeisa 2014</a:t>
            </a:r>
          </a:p>
        </p:txBody>
      </p:sp>
    </p:spTree>
    <p:extLst>
      <p:ext uri="{BB962C8B-B14F-4D97-AF65-F5344CB8AC3E}">
        <p14:creationId xmlns:p14="http://schemas.microsoft.com/office/powerpoint/2010/main" val="315579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C1B25-3E92-44BC-B644-1E02AF5932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2EE0E-71C6-4C64-88D2-D5DAC180974E}"/>
              </a:ext>
            </a:extLst>
          </p:cNvPr>
          <p:cNvSpPr txBox="1"/>
          <p:nvPr/>
        </p:nvSpPr>
        <p:spPr>
          <a:xfrm>
            <a:off x="9708022" y="6306796"/>
            <a:ext cx="2202658" cy="324222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State House, Hargeisa 2018</a:t>
            </a:r>
          </a:p>
        </p:txBody>
      </p:sp>
    </p:spTree>
    <p:extLst>
      <p:ext uri="{BB962C8B-B14F-4D97-AF65-F5344CB8AC3E}">
        <p14:creationId xmlns:p14="http://schemas.microsoft.com/office/powerpoint/2010/main" val="386424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oorway&#10;&#10;Description generated with high confidence">
            <a:extLst>
              <a:ext uri="{FF2B5EF4-FFF2-40B4-BE49-F238E27FC236}">
                <a16:creationId xmlns:a16="http://schemas.microsoft.com/office/drawing/2014/main" id="{C78086E5-98F2-49E2-A6E7-56D00150B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94D2BA-4024-40F2-9C0F-1AB1F0DA86A4}"/>
              </a:ext>
            </a:extLst>
          </p:cNvPr>
          <p:cNvSpPr txBox="1"/>
          <p:nvPr/>
        </p:nvSpPr>
        <p:spPr>
          <a:xfrm>
            <a:off x="9708022" y="6306796"/>
            <a:ext cx="2202658" cy="324222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Ershadnagar</a:t>
            </a:r>
            <a:r>
              <a:rPr lang="en-US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, Dhaka </a:t>
            </a:r>
          </a:p>
        </p:txBody>
      </p:sp>
    </p:spTree>
    <p:extLst>
      <p:ext uri="{BB962C8B-B14F-4D97-AF65-F5344CB8AC3E}">
        <p14:creationId xmlns:p14="http://schemas.microsoft.com/office/powerpoint/2010/main" val="14597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C0121-0C89-475B-94CD-983D779C56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A22AF-0482-4DB2-9373-B8272A922F9B}"/>
              </a:ext>
            </a:extLst>
          </p:cNvPr>
          <p:cNvSpPr txBox="1"/>
          <p:nvPr/>
        </p:nvSpPr>
        <p:spPr>
          <a:xfrm>
            <a:off x="9708022" y="6306796"/>
            <a:ext cx="2202658" cy="324222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Ershadnagar</a:t>
            </a:r>
            <a:r>
              <a:rPr lang="en-US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, Dhaka 2004</a:t>
            </a:r>
          </a:p>
        </p:txBody>
      </p:sp>
    </p:spTree>
    <p:extLst>
      <p:ext uri="{BB962C8B-B14F-4D97-AF65-F5344CB8AC3E}">
        <p14:creationId xmlns:p14="http://schemas.microsoft.com/office/powerpoint/2010/main" val="365633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uit&#10;&#10;Description generated with high confidence">
            <a:extLst>
              <a:ext uri="{FF2B5EF4-FFF2-40B4-BE49-F238E27FC236}">
                <a16:creationId xmlns:a16="http://schemas.microsoft.com/office/drawing/2014/main" id="{FA40D47D-2053-45F9-86FA-DF2E2531CE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E2E4A-402D-43B9-A4B6-06C52D8E31CC}"/>
              </a:ext>
            </a:extLst>
          </p:cNvPr>
          <p:cNvSpPr txBox="1"/>
          <p:nvPr/>
        </p:nvSpPr>
        <p:spPr>
          <a:xfrm>
            <a:off x="9708022" y="6306796"/>
            <a:ext cx="2202658" cy="324222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Ershadnagar</a:t>
            </a:r>
            <a:r>
              <a:rPr lang="en-US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, Dhaka 2010</a:t>
            </a:r>
          </a:p>
        </p:txBody>
      </p:sp>
    </p:spTree>
    <p:extLst>
      <p:ext uri="{BB962C8B-B14F-4D97-AF65-F5344CB8AC3E}">
        <p14:creationId xmlns:p14="http://schemas.microsoft.com/office/powerpoint/2010/main" val="453918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452</Words>
  <Application>Microsoft Office PowerPoint</Application>
  <PresentationFormat>Widescreen</PresentationFormat>
  <Paragraphs>47</Paragraphs>
  <Slides>25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Angsana New</vt:lpstr>
      <vt:lpstr>Arial</vt:lpstr>
      <vt:lpstr>Calibri</vt:lpstr>
      <vt:lpstr>Calibri Light</vt:lpstr>
      <vt:lpstr>Office Theme</vt:lpstr>
      <vt:lpstr>The Unknown City:  urban displacement and the impact of the pandemic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we want to find out?</vt:lpstr>
      <vt:lpstr>Stakeholder engagement</vt:lpstr>
      <vt:lpstr>Focus group discussions</vt:lpstr>
      <vt:lpstr>PowerPoint Presentation</vt:lpstr>
      <vt:lpstr>Q Method</vt:lpstr>
      <vt:lpstr>What did we find?</vt:lpstr>
      <vt:lpstr>Security of Tenure is the Most Pressing Concern in All Areas</vt:lpstr>
      <vt:lpstr>Fear of Destitution and Eviction</vt:lpstr>
      <vt:lpstr>Trapped Populations</vt:lpstr>
      <vt:lpstr>PowerPoint Presentation</vt:lpstr>
      <vt:lpstr>Implications of COVID-19</vt:lpstr>
      <vt:lpstr>How can we use Anthropology and Geography to prepare for and respond to health crises?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Migrants on the Margins</dc:title>
  <dc:creator>Microsoft Office User</dc:creator>
  <cp:lastModifiedBy>Sunit Bagree</cp:lastModifiedBy>
  <cp:revision>27</cp:revision>
  <dcterms:created xsi:type="dcterms:W3CDTF">2018-09-27T08:36:35Z</dcterms:created>
  <dcterms:modified xsi:type="dcterms:W3CDTF">2021-06-22T14:06:48Z</dcterms:modified>
</cp:coreProperties>
</file>